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8D58D-2A4E-4880-9F91-AD7DD9C937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B5CF565-CA5B-46D3-8A07-2883C103CB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3947C00-8B5B-45FE-853F-642E16285DA3}"/>
              </a:ext>
            </a:extLst>
          </p:cNvPr>
          <p:cNvSpPr>
            <a:spLocks noGrp="1"/>
          </p:cNvSpPr>
          <p:nvPr>
            <p:ph type="dt" sz="half" idx="10"/>
          </p:nvPr>
        </p:nvSpPr>
        <p:spPr/>
        <p:txBody>
          <a:bodyPr/>
          <a:lstStyle/>
          <a:p>
            <a:fld id="{27E84ABF-3C0F-4B3A-AD09-6B607B22ED76}" type="datetimeFigureOut">
              <a:rPr lang="en-GB" smtClean="0"/>
              <a:t>23/04/2021</a:t>
            </a:fld>
            <a:endParaRPr lang="en-GB"/>
          </a:p>
        </p:txBody>
      </p:sp>
      <p:sp>
        <p:nvSpPr>
          <p:cNvPr id="5" name="Footer Placeholder 4">
            <a:extLst>
              <a:ext uri="{FF2B5EF4-FFF2-40B4-BE49-F238E27FC236}">
                <a16:creationId xmlns:a16="http://schemas.microsoft.com/office/drawing/2014/main" id="{5C16DEF2-4132-483D-9B00-9E845CBAFF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0B1090-7D6B-44F6-8600-606F29390D16}"/>
              </a:ext>
            </a:extLst>
          </p:cNvPr>
          <p:cNvSpPr>
            <a:spLocks noGrp="1"/>
          </p:cNvSpPr>
          <p:nvPr>
            <p:ph type="sldNum" sz="quarter" idx="12"/>
          </p:nvPr>
        </p:nvSpPr>
        <p:spPr/>
        <p:txBody>
          <a:bodyPr/>
          <a:lstStyle/>
          <a:p>
            <a:fld id="{7E846BC0-6019-4197-9648-74C4F56641AA}" type="slidenum">
              <a:rPr lang="en-GB" smtClean="0"/>
              <a:t>‹#›</a:t>
            </a:fld>
            <a:endParaRPr lang="en-GB"/>
          </a:p>
        </p:txBody>
      </p:sp>
    </p:spTree>
    <p:extLst>
      <p:ext uri="{BB962C8B-B14F-4D97-AF65-F5344CB8AC3E}">
        <p14:creationId xmlns:p14="http://schemas.microsoft.com/office/powerpoint/2010/main" val="3428763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A60A7-8767-445A-B1CE-6C174C44A65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EC3F0AE-124F-4AEE-BD9B-ED4013DEA3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6AAFAF-C9B5-4FCE-A9C7-FB779403A286}"/>
              </a:ext>
            </a:extLst>
          </p:cNvPr>
          <p:cNvSpPr>
            <a:spLocks noGrp="1"/>
          </p:cNvSpPr>
          <p:nvPr>
            <p:ph type="dt" sz="half" idx="10"/>
          </p:nvPr>
        </p:nvSpPr>
        <p:spPr/>
        <p:txBody>
          <a:bodyPr/>
          <a:lstStyle/>
          <a:p>
            <a:fld id="{27E84ABF-3C0F-4B3A-AD09-6B607B22ED76}" type="datetimeFigureOut">
              <a:rPr lang="en-GB" smtClean="0"/>
              <a:t>23/04/2021</a:t>
            </a:fld>
            <a:endParaRPr lang="en-GB"/>
          </a:p>
        </p:txBody>
      </p:sp>
      <p:sp>
        <p:nvSpPr>
          <p:cNvPr id="5" name="Footer Placeholder 4">
            <a:extLst>
              <a:ext uri="{FF2B5EF4-FFF2-40B4-BE49-F238E27FC236}">
                <a16:creationId xmlns:a16="http://schemas.microsoft.com/office/drawing/2014/main" id="{368A2FB1-857F-4986-9E58-E5DB3F2801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C26A03-F6CC-409B-BBE8-A018EECEBE48}"/>
              </a:ext>
            </a:extLst>
          </p:cNvPr>
          <p:cNvSpPr>
            <a:spLocks noGrp="1"/>
          </p:cNvSpPr>
          <p:nvPr>
            <p:ph type="sldNum" sz="quarter" idx="12"/>
          </p:nvPr>
        </p:nvSpPr>
        <p:spPr/>
        <p:txBody>
          <a:bodyPr/>
          <a:lstStyle/>
          <a:p>
            <a:fld id="{7E846BC0-6019-4197-9648-74C4F56641AA}" type="slidenum">
              <a:rPr lang="en-GB" smtClean="0"/>
              <a:t>‹#›</a:t>
            </a:fld>
            <a:endParaRPr lang="en-GB"/>
          </a:p>
        </p:txBody>
      </p:sp>
    </p:spTree>
    <p:extLst>
      <p:ext uri="{BB962C8B-B14F-4D97-AF65-F5344CB8AC3E}">
        <p14:creationId xmlns:p14="http://schemas.microsoft.com/office/powerpoint/2010/main" val="2220385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A4DAA7-5FA5-4ABB-8EE9-C351ED3579D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29FE16F-9FE4-4EEB-90A4-24CD1EE93C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C2828C-9CB5-49DC-97D1-55B1E9B23182}"/>
              </a:ext>
            </a:extLst>
          </p:cNvPr>
          <p:cNvSpPr>
            <a:spLocks noGrp="1"/>
          </p:cNvSpPr>
          <p:nvPr>
            <p:ph type="dt" sz="half" idx="10"/>
          </p:nvPr>
        </p:nvSpPr>
        <p:spPr/>
        <p:txBody>
          <a:bodyPr/>
          <a:lstStyle/>
          <a:p>
            <a:fld id="{27E84ABF-3C0F-4B3A-AD09-6B607B22ED76}" type="datetimeFigureOut">
              <a:rPr lang="en-GB" smtClean="0"/>
              <a:t>23/04/2021</a:t>
            </a:fld>
            <a:endParaRPr lang="en-GB"/>
          </a:p>
        </p:txBody>
      </p:sp>
      <p:sp>
        <p:nvSpPr>
          <p:cNvPr id="5" name="Footer Placeholder 4">
            <a:extLst>
              <a:ext uri="{FF2B5EF4-FFF2-40B4-BE49-F238E27FC236}">
                <a16:creationId xmlns:a16="http://schemas.microsoft.com/office/drawing/2014/main" id="{6289B5D4-36EA-4C43-892C-0DB7756B93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08811A-43F4-4F37-8DE8-784CE70881B0}"/>
              </a:ext>
            </a:extLst>
          </p:cNvPr>
          <p:cNvSpPr>
            <a:spLocks noGrp="1"/>
          </p:cNvSpPr>
          <p:nvPr>
            <p:ph type="sldNum" sz="quarter" idx="12"/>
          </p:nvPr>
        </p:nvSpPr>
        <p:spPr/>
        <p:txBody>
          <a:bodyPr/>
          <a:lstStyle/>
          <a:p>
            <a:fld id="{7E846BC0-6019-4197-9648-74C4F56641AA}" type="slidenum">
              <a:rPr lang="en-GB" smtClean="0"/>
              <a:t>‹#›</a:t>
            </a:fld>
            <a:endParaRPr lang="en-GB"/>
          </a:p>
        </p:txBody>
      </p:sp>
    </p:spTree>
    <p:extLst>
      <p:ext uri="{BB962C8B-B14F-4D97-AF65-F5344CB8AC3E}">
        <p14:creationId xmlns:p14="http://schemas.microsoft.com/office/powerpoint/2010/main" val="534855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90325-698C-439E-9409-13FD1733EE9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66D26AE-4D45-458A-A954-16C0A9D2DA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387DB5-9E65-45C3-AF3E-E385681043DA}"/>
              </a:ext>
            </a:extLst>
          </p:cNvPr>
          <p:cNvSpPr>
            <a:spLocks noGrp="1"/>
          </p:cNvSpPr>
          <p:nvPr>
            <p:ph type="dt" sz="half" idx="10"/>
          </p:nvPr>
        </p:nvSpPr>
        <p:spPr/>
        <p:txBody>
          <a:bodyPr/>
          <a:lstStyle/>
          <a:p>
            <a:fld id="{27E84ABF-3C0F-4B3A-AD09-6B607B22ED76}" type="datetimeFigureOut">
              <a:rPr lang="en-GB" smtClean="0"/>
              <a:t>23/04/2021</a:t>
            </a:fld>
            <a:endParaRPr lang="en-GB"/>
          </a:p>
        </p:txBody>
      </p:sp>
      <p:sp>
        <p:nvSpPr>
          <p:cNvPr id="5" name="Footer Placeholder 4">
            <a:extLst>
              <a:ext uri="{FF2B5EF4-FFF2-40B4-BE49-F238E27FC236}">
                <a16:creationId xmlns:a16="http://schemas.microsoft.com/office/drawing/2014/main" id="{73E71FCC-DAC4-4735-B769-C2FAFE7D17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CE0670-0B6E-4C93-A5B4-488BF8319513}"/>
              </a:ext>
            </a:extLst>
          </p:cNvPr>
          <p:cNvSpPr>
            <a:spLocks noGrp="1"/>
          </p:cNvSpPr>
          <p:nvPr>
            <p:ph type="sldNum" sz="quarter" idx="12"/>
          </p:nvPr>
        </p:nvSpPr>
        <p:spPr/>
        <p:txBody>
          <a:bodyPr/>
          <a:lstStyle/>
          <a:p>
            <a:fld id="{7E846BC0-6019-4197-9648-74C4F56641AA}" type="slidenum">
              <a:rPr lang="en-GB" smtClean="0"/>
              <a:t>‹#›</a:t>
            </a:fld>
            <a:endParaRPr lang="en-GB"/>
          </a:p>
        </p:txBody>
      </p:sp>
    </p:spTree>
    <p:extLst>
      <p:ext uri="{BB962C8B-B14F-4D97-AF65-F5344CB8AC3E}">
        <p14:creationId xmlns:p14="http://schemas.microsoft.com/office/powerpoint/2010/main" val="3679583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352CB-CEAA-4190-895E-CBB532A6998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99C971F-50FA-4BD4-85B9-A47400AE1E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3E1E47-9E4C-4206-95A7-930446BCB3F8}"/>
              </a:ext>
            </a:extLst>
          </p:cNvPr>
          <p:cNvSpPr>
            <a:spLocks noGrp="1"/>
          </p:cNvSpPr>
          <p:nvPr>
            <p:ph type="dt" sz="half" idx="10"/>
          </p:nvPr>
        </p:nvSpPr>
        <p:spPr/>
        <p:txBody>
          <a:bodyPr/>
          <a:lstStyle/>
          <a:p>
            <a:fld id="{27E84ABF-3C0F-4B3A-AD09-6B607B22ED76}" type="datetimeFigureOut">
              <a:rPr lang="en-GB" smtClean="0"/>
              <a:t>23/04/2021</a:t>
            </a:fld>
            <a:endParaRPr lang="en-GB"/>
          </a:p>
        </p:txBody>
      </p:sp>
      <p:sp>
        <p:nvSpPr>
          <p:cNvPr id="5" name="Footer Placeholder 4">
            <a:extLst>
              <a:ext uri="{FF2B5EF4-FFF2-40B4-BE49-F238E27FC236}">
                <a16:creationId xmlns:a16="http://schemas.microsoft.com/office/drawing/2014/main" id="{B3848622-A40D-4149-9866-4FC5EF8C5A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FD5C7D-DD47-478A-8BFB-F90A718E1AE0}"/>
              </a:ext>
            </a:extLst>
          </p:cNvPr>
          <p:cNvSpPr>
            <a:spLocks noGrp="1"/>
          </p:cNvSpPr>
          <p:nvPr>
            <p:ph type="sldNum" sz="quarter" idx="12"/>
          </p:nvPr>
        </p:nvSpPr>
        <p:spPr/>
        <p:txBody>
          <a:bodyPr/>
          <a:lstStyle/>
          <a:p>
            <a:fld id="{7E846BC0-6019-4197-9648-74C4F56641AA}" type="slidenum">
              <a:rPr lang="en-GB" smtClean="0"/>
              <a:t>‹#›</a:t>
            </a:fld>
            <a:endParaRPr lang="en-GB"/>
          </a:p>
        </p:txBody>
      </p:sp>
    </p:spTree>
    <p:extLst>
      <p:ext uri="{BB962C8B-B14F-4D97-AF65-F5344CB8AC3E}">
        <p14:creationId xmlns:p14="http://schemas.microsoft.com/office/powerpoint/2010/main" val="260853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1E9B5-37DF-4C6C-B0F3-3A80B3D0596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A233792-6B97-4A01-8312-6B64B1C268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1EBF18F-19D0-4B9F-8B2A-9415E294CF9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366A9E4-3426-4819-BC1C-28E93859D986}"/>
              </a:ext>
            </a:extLst>
          </p:cNvPr>
          <p:cNvSpPr>
            <a:spLocks noGrp="1"/>
          </p:cNvSpPr>
          <p:nvPr>
            <p:ph type="dt" sz="half" idx="10"/>
          </p:nvPr>
        </p:nvSpPr>
        <p:spPr/>
        <p:txBody>
          <a:bodyPr/>
          <a:lstStyle/>
          <a:p>
            <a:fld id="{27E84ABF-3C0F-4B3A-AD09-6B607B22ED76}" type="datetimeFigureOut">
              <a:rPr lang="en-GB" smtClean="0"/>
              <a:t>23/04/2021</a:t>
            </a:fld>
            <a:endParaRPr lang="en-GB"/>
          </a:p>
        </p:txBody>
      </p:sp>
      <p:sp>
        <p:nvSpPr>
          <p:cNvPr id="6" name="Footer Placeholder 5">
            <a:extLst>
              <a:ext uri="{FF2B5EF4-FFF2-40B4-BE49-F238E27FC236}">
                <a16:creationId xmlns:a16="http://schemas.microsoft.com/office/drawing/2014/main" id="{DD625662-1AEF-4CDB-990E-1580D9170FF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CB45F1B-FDF9-4B78-BDBA-89A0A8B594C8}"/>
              </a:ext>
            </a:extLst>
          </p:cNvPr>
          <p:cNvSpPr>
            <a:spLocks noGrp="1"/>
          </p:cNvSpPr>
          <p:nvPr>
            <p:ph type="sldNum" sz="quarter" idx="12"/>
          </p:nvPr>
        </p:nvSpPr>
        <p:spPr/>
        <p:txBody>
          <a:bodyPr/>
          <a:lstStyle/>
          <a:p>
            <a:fld id="{7E846BC0-6019-4197-9648-74C4F56641AA}" type="slidenum">
              <a:rPr lang="en-GB" smtClean="0"/>
              <a:t>‹#›</a:t>
            </a:fld>
            <a:endParaRPr lang="en-GB"/>
          </a:p>
        </p:txBody>
      </p:sp>
    </p:spTree>
    <p:extLst>
      <p:ext uri="{BB962C8B-B14F-4D97-AF65-F5344CB8AC3E}">
        <p14:creationId xmlns:p14="http://schemas.microsoft.com/office/powerpoint/2010/main" val="4030074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1E66A-65A6-4204-BBE1-750F7992A37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D39ADD9-7905-4407-B082-330CDCE95E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087A90-BDA5-4392-AE38-D06CE9501B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8D5289C-CCC5-4BBC-BB78-77EE1B5028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27B416-DFD6-4FDF-A5C7-C8498D6F05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4D19C4D-4256-48FA-9523-C25786172153}"/>
              </a:ext>
            </a:extLst>
          </p:cNvPr>
          <p:cNvSpPr>
            <a:spLocks noGrp="1"/>
          </p:cNvSpPr>
          <p:nvPr>
            <p:ph type="dt" sz="half" idx="10"/>
          </p:nvPr>
        </p:nvSpPr>
        <p:spPr/>
        <p:txBody>
          <a:bodyPr/>
          <a:lstStyle/>
          <a:p>
            <a:fld id="{27E84ABF-3C0F-4B3A-AD09-6B607B22ED76}" type="datetimeFigureOut">
              <a:rPr lang="en-GB" smtClean="0"/>
              <a:t>23/04/2021</a:t>
            </a:fld>
            <a:endParaRPr lang="en-GB"/>
          </a:p>
        </p:txBody>
      </p:sp>
      <p:sp>
        <p:nvSpPr>
          <p:cNvPr id="8" name="Footer Placeholder 7">
            <a:extLst>
              <a:ext uri="{FF2B5EF4-FFF2-40B4-BE49-F238E27FC236}">
                <a16:creationId xmlns:a16="http://schemas.microsoft.com/office/drawing/2014/main" id="{97CCA38B-8F2C-47A6-AB69-F469FE74486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383249D-1534-42AD-BF67-A84ABD98F6C6}"/>
              </a:ext>
            </a:extLst>
          </p:cNvPr>
          <p:cNvSpPr>
            <a:spLocks noGrp="1"/>
          </p:cNvSpPr>
          <p:nvPr>
            <p:ph type="sldNum" sz="quarter" idx="12"/>
          </p:nvPr>
        </p:nvSpPr>
        <p:spPr/>
        <p:txBody>
          <a:bodyPr/>
          <a:lstStyle/>
          <a:p>
            <a:fld id="{7E846BC0-6019-4197-9648-74C4F56641AA}" type="slidenum">
              <a:rPr lang="en-GB" smtClean="0"/>
              <a:t>‹#›</a:t>
            </a:fld>
            <a:endParaRPr lang="en-GB"/>
          </a:p>
        </p:txBody>
      </p:sp>
    </p:spTree>
    <p:extLst>
      <p:ext uri="{BB962C8B-B14F-4D97-AF65-F5344CB8AC3E}">
        <p14:creationId xmlns:p14="http://schemas.microsoft.com/office/powerpoint/2010/main" val="2392483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E54BB-E6C0-4A0C-BC2D-7EC1CD2C88A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4273336-9058-4716-BA63-C17C2291D255}"/>
              </a:ext>
            </a:extLst>
          </p:cNvPr>
          <p:cNvSpPr>
            <a:spLocks noGrp="1"/>
          </p:cNvSpPr>
          <p:nvPr>
            <p:ph type="dt" sz="half" idx="10"/>
          </p:nvPr>
        </p:nvSpPr>
        <p:spPr/>
        <p:txBody>
          <a:bodyPr/>
          <a:lstStyle/>
          <a:p>
            <a:fld id="{27E84ABF-3C0F-4B3A-AD09-6B607B22ED76}" type="datetimeFigureOut">
              <a:rPr lang="en-GB" smtClean="0"/>
              <a:t>23/04/2021</a:t>
            </a:fld>
            <a:endParaRPr lang="en-GB"/>
          </a:p>
        </p:txBody>
      </p:sp>
      <p:sp>
        <p:nvSpPr>
          <p:cNvPr id="4" name="Footer Placeholder 3">
            <a:extLst>
              <a:ext uri="{FF2B5EF4-FFF2-40B4-BE49-F238E27FC236}">
                <a16:creationId xmlns:a16="http://schemas.microsoft.com/office/drawing/2014/main" id="{F117DA21-90F8-478A-BF44-1A96E73B19B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519B532-E844-40C8-8508-FE91071B9791}"/>
              </a:ext>
            </a:extLst>
          </p:cNvPr>
          <p:cNvSpPr>
            <a:spLocks noGrp="1"/>
          </p:cNvSpPr>
          <p:nvPr>
            <p:ph type="sldNum" sz="quarter" idx="12"/>
          </p:nvPr>
        </p:nvSpPr>
        <p:spPr/>
        <p:txBody>
          <a:bodyPr/>
          <a:lstStyle/>
          <a:p>
            <a:fld id="{7E846BC0-6019-4197-9648-74C4F56641AA}" type="slidenum">
              <a:rPr lang="en-GB" smtClean="0"/>
              <a:t>‹#›</a:t>
            </a:fld>
            <a:endParaRPr lang="en-GB"/>
          </a:p>
        </p:txBody>
      </p:sp>
    </p:spTree>
    <p:extLst>
      <p:ext uri="{BB962C8B-B14F-4D97-AF65-F5344CB8AC3E}">
        <p14:creationId xmlns:p14="http://schemas.microsoft.com/office/powerpoint/2010/main" val="4076174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128437-E4D0-4FB7-8494-F4958D34240E}"/>
              </a:ext>
            </a:extLst>
          </p:cNvPr>
          <p:cNvSpPr>
            <a:spLocks noGrp="1"/>
          </p:cNvSpPr>
          <p:nvPr>
            <p:ph type="dt" sz="half" idx="10"/>
          </p:nvPr>
        </p:nvSpPr>
        <p:spPr/>
        <p:txBody>
          <a:bodyPr/>
          <a:lstStyle/>
          <a:p>
            <a:fld id="{27E84ABF-3C0F-4B3A-AD09-6B607B22ED76}" type="datetimeFigureOut">
              <a:rPr lang="en-GB" smtClean="0"/>
              <a:t>23/04/2021</a:t>
            </a:fld>
            <a:endParaRPr lang="en-GB"/>
          </a:p>
        </p:txBody>
      </p:sp>
      <p:sp>
        <p:nvSpPr>
          <p:cNvPr id="3" name="Footer Placeholder 2">
            <a:extLst>
              <a:ext uri="{FF2B5EF4-FFF2-40B4-BE49-F238E27FC236}">
                <a16:creationId xmlns:a16="http://schemas.microsoft.com/office/drawing/2014/main" id="{E0B81665-E917-4E3D-A128-E5DBB29405C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78E9101-19BA-4684-8CF1-A5A737841DC9}"/>
              </a:ext>
            </a:extLst>
          </p:cNvPr>
          <p:cNvSpPr>
            <a:spLocks noGrp="1"/>
          </p:cNvSpPr>
          <p:nvPr>
            <p:ph type="sldNum" sz="quarter" idx="12"/>
          </p:nvPr>
        </p:nvSpPr>
        <p:spPr/>
        <p:txBody>
          <a:bodyPr/>
          <a:lstStyle/>
          <a:p>
            <a:fld id="{7E846BC0-6019-4197-9648-74C4F56641AA}" type="slidenum">
              <a:rPr lang="en-GB" smtClean="0"/>
              <a:t>‹#›</a:t>
            </a:fld>
            <a:endParaRPr lang="en-GB"/>
          </a:p>
        </p:txBody>
      </p:sp>
    </p:spTree>
    <p:extLst>
      <p:ext uri="{BB962C8B-B14F-4D97-AF65-F5344CB8AC3E}">
        <p14:creationId xmlns:p14="http://schemas.microsoft.com/office/powerpoint/2010/main" val="3406977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7628E-567E-479F-A799-8845051719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879C021-D19A-4960-9429-7DEFBC366E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E387DD8-F40E-4997-95CA-3B308B136E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F1DD89-3ADB-4604-B139-7606A51389D5}"/>
              </a:ext>
            </a:extLst>
          </p:cNvPr>
          <p:cNvSpPr>
            <a:spLocks noGrp="1"/>
          </p:cNvSpPr>
          <p:nvPr>
            <p:ph type="dt" sz="half" idx="10"/>
          </p:nvPr>
        </p:nvSpPr>
        <p:spPr/>
        <p:txBody>
          <a:bodyPr/>
          <a:lstStyle/>
          <a:p>
            <a:fld id="{27E84ABF-3C0F-4B3A-AD09-6B607B22ED76}" type="datetimeFigureOut">
              <a:rPr lang="en-GB" smtClean="0"/>
              <a:t>23/04/2021</a:t>
            </a:fld>
            <a:endParaRPr lang="en-GB"/>
          </a:p>
        </p:txBody>
      </p:sp>
      <p:sp>
        <p:nvSpPr>
          <p:cNvPr id="6" name="Footer Placeholder 5">
            <a:extLst>
              <a:ext uri="{FF2B5EF4-FFF2-40B4-BE49-F238E27FC236}">
                <a16:creationId xmlns:a16="http://schemas.microsoft.com/office/drawing/2014/main" id="{C703C4CE-A247-4420-B3B5-0A8505043A2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4093EE9-A408-4233-9F40-2F298DFDE341}"/>
              </a:ext>
            </a:extLst>
          </p:cNvPr>
          <p:cNvSpPr>
            <a:spLocks noGrp="1"/>
          </p:cNvSpPr>
          <p:nvPr>
            <p:ph type="sldNum" sz="quarter" idx="12"/>
          </p:nvPr>
        </p:nvSpPr>
        <p:spPr/>
        <p:txBody>
          <a:bodyPr/>
          <a:lstStyle/>
          <a:p>
            <a:fld id="{7E846BC0-6019-4197-9648-74C4F56641AA}" type="slidenum">
              <a:rPr lang="en-GB" smtClean="0"/>
              <a:t>‹#›</a:t>
            </a:fld>
            <a:endParaRPr lang="en-GB"/>
          </a:p>
        </p:txBody>
      </p:sp>
    </p:spTree>
    <p:extLst>
      <p:ext uri="{BB962C8B-B14F-4D97-AF65-F5344CB8AC3E}">
        <p14:creationId xmlns:p14="http://schemas.microsoft.com/office/powerpoint/2010/main" val="2022566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9D574-36FE-495F-97ED-83EE125410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1418F26-019D-407A-A251-45A6400FFB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706E838-02C1-4655-B3EC-DB16A6AAB8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2DACA1-5466-4324-A874-B43641BD6122}"/>
              </a:ext>
            </a:extLst>
          </p:cNvPr>
          <p:cNvSpPr>
            <a:spLocks noGrp="1"/>
          </p:cNvSpPr>
          <p:nvPr>
            <p:ph type="dt" sz="half" idx="10"/>
          </p:nvPr>
        </p:nvSpPr>
        <p:spPr/>
        <p:txBody>
          <a:bodyPr/>
          <a:lstStyle/>
          <a:p>
            <a:fld id="{27E84ABF-3C0F-4B3A-AD09-6B607B22ED76}" type="datetimeFigureOut">
              <a:rPr lang="en-GB" smtClean="0"/>
              <a:t>23/04/2021</a:t>
            </a:fld>
            <a:endParaRPr lang="en-GB"/>
          </a:p>
        </p:txBody>
      </p:sp>
      <p:sp>
        <p:nvSpPr>
          <p:cNvPr id="6" name="Footer Placeholder 5">
            <a:extLst>
              <a:ext uri="{FF2B5EF4-FFF2-40B4-BE49-F238E27FC236}">
                <a16:creationId xmlns:a16="http://schemas.microsoft.com/office/drawing/2014/main" id="{653D7463-365C-4939-BB10-E2E672D6F53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960627D-DC26-4301-9247-BA64CACB53C9}"/>
              </a:ext>
            </a:extLst>
          </p:cNvPr>
          <p:cNvSpPr>
            <a:spLocks noGrp="1"/>
          </p:cNvSpPr>
          <p:nvPr>
            <p:ph type="sldNum" sz="quarter" idx="12"/>
          </p:nvPr>
        </p:nvSpPr>
        <p:spPr/>
        <p:txBody>
          <a:bodyPr/>
          <a:lstStyle/>
          <a:p>
            <a:fld id="{7E846BC0-6019-4197-9648-74C4F56641AA}" type="slidenum">
              <a:rPr lang="en-GB" smtClean="0"/>
              <a:t>‹#›</a:t>
            </a:fld>
            <a:endParaRPr lang="en-GB"/>
          </a:p>
        </p:txBody>
      </p:sp>
    </p:spTree>
    <p:extLst>
      <p:ext uri="{BB962C8B-B14F-4D97-AF65-F5344CB8AC3E}">
        <p14:creationId xmlns:p14="http://schemas.microsoft.com/office/powerpoint/2010/main" val="3051043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546BDF-1274-4C96-BF4B-9C55E45B2E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54954CF-8789-421E-840B-19B4CD5C40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045C3E-19CB-4F57-A26A-E1AD3F7D74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E84ABF-3C0F-4B3A-AD09-6B607B22ED76}" type="datetimeFigureOut">
              <a:rPr lang="en-GB" smtClean="0"/>
              <a:t>23/04/2021</a:t>
            </a:fld>
            <a:endParaRPr lang="en-GB"/>
          </a:p>
        </p:txBody>
      </p:sp>
      <p:sp>
        <p:nvSpPr>
          <p:cNvPr id="5" name="Footer Placeholder 4">
            <a:extLst>
              <a:ext uri="{FF2B5EF4-FFF2-40B4-BE49-F238E27FC236}">
                <a16:creationId xmlns:a16="http://schemas.microsoft.com/office/drawing/2014/main" id="{32513123-508D-4DD2-95BB-6310C0ADDA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6C0B67E-9F2B-4F61-BBE8-B67641EFDF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846BC0-6019-4197-9648-74C4F56641AA}" type="slidenum">
              <a:rPr lang="en-GB" smtClean="0"/>
              <a:t>‹#›</a:t>
            </a:fld>
            <a:endParaRPr lang="en-GB"/>
          </a:p>
        </p:txBody>
      </p:sp>
    </p:spTree>
    <p:extLst>
      <p:ext uri="{BB962C8B-B14F-4D97-AF65-F5344CB8AC3E}">
        <p14:creationId xmlns:p14="http://schemas.microsoft.com/office/powerpoint/2010/main" val="1985295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s://dx.doi.org/10.1007%2Fs40520-020-01616-x" TargetMode="External"/><Relationship Id="rId3" Type="http://schemas.openxmlformats.org/officeDocument/2006/relationships/hyperlink" Target="http://www.nice.org.uk/guidance/ng188" TargetMode="External"/><Relationship Id="rId7" Type="http://schemas.openxmlformats.org/officeDocument/2006/relationships/hyperlink" Target="https://www.ncbi.nlm.nih.gov/pmc/articles/PMC7287410/" TargetMode="External"/><Relationship Id="rId2" Type="http://schemas.openxmlformats.org/officeDocument/2006/relationships/hyperlink" Target="https://doi.org/10.1136/bmj.m3001" TargetMode="External"/><Relationship Id="rId1" Type="http://schemas.openxmlformats.org/officeDocument/2006/relationships/slideLayout" Target="../slideLayouts/slideLayout1.xml"/><Relationship Id="rId6" Type="http://schemas.openxmlformats.org/officeDocument/2006/relationships/hyperlink" Target="https://doi.org/10.1136/bmj.m3026" TargetMode="External"/><Relationship Id="rId11" Type="http://schemas.openxmlformats.org/officeDocument/2006/relationships/hyperlink" Target="https://link.springer.com/article/10.1007/s15010-020-01474-9#auth-Achille-Bianchi" TargetMode="External"/><Relationship Id="rId5" Type="http://schemas.openxmlformats.org/officeDocument/2006/relationships/hyperlink" Target="https://doi.org/10.1016/j.bja.2020.05.016" TargetMode="External"/><Relationship Id="rId10" Type="http://schemas.openxmlformats.org/officeDocument/2006/relationships/hyperlink" Target="https://link.springer.com/article/10.1007/s15010-020-01474-9#auth-Clementina-Misuraca" TargetMode="External"/><Relationship Id="rId4" Type="http://schemas.openxmlformats.org/officeDocument/2006/relationships/hyperlink" Target="https://www.asahq.org/about-asa/newsroom/news-releases/2020/12/asa-and-apsf-joint-statement-on-elective-surgery-and-anesthesia-for-patients-after-covid-19-infection" TargetMode="External"/><Relationship Id="rId9" Type="http://schemas.openxmlformats.org/officeDocument/2006/relationships/hyperlink" Target="https://link.springer.com/article/10.1007/s15010-020-01474-9#auth-Alessia-Fumagall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C4D1F-C5C4-491A-A364-60341D707459}"/>
              </a:ext>
            </a:extLst>
          </p:cNvPr>
          <p:cNvSpPr>
            <a:spLocks noGrp="1"/>
          </p:cNvSpPr>
          <p:nvPr>
            <p:ph type="title"/>
          </p:nvPr>
        </p:nvSpPr>
        <p:spPr>
          <a:xfrm>
            <a:off x="279401" y="317500"/>
            <a:ext cx="11315699" cy="729423"/>
          </a:xfrm>
        </p:spPr>
        <p:txBody>
          <a:bodyPr>
            <a:normAutofit fontScale="90000"/>
          </a:bodyPr>
          <a:lstStyle/>
          <a:p>
            <a:r>
              <a:rPr lang="en-GB" sz="2200" b="1" dirty="0">
                <a:latin typeface="Arial" panose="020B0604020202020204" pitchFamily="34" charset="0"/>
                <a:cs typeface="Arial" panose="020B0604020202020204" pitchFamily="34" charset="0"/>
              </a:rPr>
              <a:t>Preoperative assessment </a:t>
            </a:r>
            <a:r>
              <a:rPr lang="en-GB" sz="2200" b="1" dirty="0">
                <a:effectLst/>
                <a:latin typeface="Arial" panose="020B0604020202020204" pitchFamily="34" charset="0"/>
                <a:ea typeface="Calibri" panose="020F0502020204030204" pitchFamily="34" charset="0"/>
                <a:cs typeface="Arial" panose="020B0604020202020204" pitchFamily="34" charset="0"/>
              </a:rPr>
              <a:t>pathway for elective non cardiac surgery in</a:t>
            </a:r>
            <a:r>
              <a:rPr lang="en-GB" sz="2200" b="1" dirty="0">
                <a:latin typeface="Arial" panose="020B0604020202020204" pitchFamily="34" charset="0"/>
                <a:cs typeface="Arial" panose="020B0604020202020204" pitchFamily="34" charset="0"/>
              </a:rPr>
              <a:t> patients with </a:t>
            </a:r>
            <a:r>
              <a:rPr lang="en-GB" sz="2200" b="1" dirty="0">
                <a:effectLst/>
                <a:latin typeface="Arial" panose="020B0604020202020204" pitchFamily="34" charset="0"/>
                <a:ea typeface="Calibri" panose="020F0502020204030204" pitchFamily="34" charset="0"/>
                <a:cs typeface="Arial" panose="020B0604020202020204" pitchFamily="34" charset="0"/>
              </a:rPr>
              <a:t>history of a positive </a:t>
            </a:r>
            <a:r>
              <a:rPr lang="en-GB" sz="2200" b="1" dirty="0">
                <a:latin typeface="Arial" panose="020B0604020202020204" pitchFamily="34" charset="0"/>
                <a:ea typeface="Calibri" panose="020F0502020204030204" pitchFamily="34" charset="0"/>
                <a:cs typeface="Arial" panose="020B0604020202020204" pitchFamily="34" charset="0"/>
              </a:rPr>
              <a:t>SARS CoV-19 </a:t>
            </a:r>
            <a:r>
              <a:rPr lang="en-GB" sz="2200" b="1" dirty="0">
                <a:effectLst/>
                <a:latin typeface="Arial" panose="020B0604020202020204" pitchFamily="34" charset="0"/>
                <a:ea typeface="Calibri" panose="020F0502020204030204" pitchFamily="34" charset="0"/>
                <a:cs typeface="Arial" panose="020B0604020202020204" pitchFamily="34" charset="0"/>
              </a:rPr>
              <a:t>swab.</a:t>
            </a:r>
            <a:br>
              <a:rPr lang="en-GB" sz="1800" dirty="0">
                <a:effectLst/>
                <a:latin typeface="Calibri" panose="020F0502020204030204" pitchFamily="34" charset="0"/>
                <a:ea typeface="Calibri" panose="020F0502020204030204" pitchFamily="34" charset="0"/>
                <a:cs typeface="Arial" panose="020B0604020202020204" pitchFamily="34" charset="0"/>
              </a:rPr>
            </a:br>
            <a:r>
              <a:rPr lang="en-GB" sz="1600" dirty="0" err="1">
                <a:latin typeface="Arial" panose="020B0604020202020204" pitchFamily="34" charset="0"/>
                <a:cs typeface="Arial" panose="020B0604020202020204" pitchFamily="34" charset="0"/>
              </a:rPr>
              <a:t>Dr.</a:t>
            </a:r>
            <a:r>
              <a:rPr lang="en-GB" sz="1600" dirty="0">
                <a:latin typeface="Arial" panose="020B0604020202020204" pitchFamily="34" charset="0"/>
                <a:cs typeface="Arial" panose="020B0604020202020204" pitchFamily="34" charset="0"/>
              </a:rPr>
              <a:t> Feby Korandiarkunnel Paul, </a:t>
            </a:r>
            <a:r>
              <a:rPr lang="en-GB" sz="1600" dirty="0" err="1">
                <a:latin typeface="Arial" panose="020B0604020202020204" pitchFamily="34" charset="0"/>
                <a:cs typeface="Arial" panose="020B0604020202020204" pitchFamily="34" charset="0"/>
              </a:rPr>
              <a:t>Dr.</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Binu</a:t>
            </a:r>
            <a:r>
              <a:rPr lang="en-GB" sz="1600" dirty="0">
                <a:latin typeface="Arial" panose="020B0604020202020204" pitchFamily="34" charset="0"/>
                <a:cs typeface="Arial" panose="020B0604020202020204" pitchFamily="34" charset="0"/>
              </a:rPr>
              <a:t> Ravindran. </a:t>
            </a:r>
            <a:br>
              <a:rPr lang="en-GB" sz="1600" dirty="0">
                <a:latin typeface="Arial" panose="020B0604020202020204" pitchFamily="34" charset="0"/>
                <a:cs typeface="Arial" panose="020B0604020202020204" pitchFamily="34" charset="0"/>
              </a:rPr>
            </a:br>
            <a:r>
              <a:rPr lang="en-GB" sz="1600" dirty="0">
                <a:latin typeface="Arial" panose="020B0604020202020204" pitchFamily="34" charset="0"/>
                <a:cs typeface="Arial" panose="020B0604020202020204" pitchFamily="34" charset="0"/>
              </a:rPr>
              <a:t>Dartford and Gravesham NHS Trust, Kent, UK. </a:t>
            </a:r>
          </a:p>
        </p:txBody>
      </p:sp>
      <p:sp>
        <p:nvSpPr>
          <p:cNvPr id="3" name="Content Placeholder 2">
            <a:extLst>
              <a:ext uri="{FF2B5EF4-FFF2-40B4-BE49-F238E27FC236}">
                <a16:creationId xmlns:a16="http://schemas.microsoft.com/office/drawing/2014/main" id="{50388682-2F7C-427D-99D8-9CF8BBDA0444}"/>
              </a:ext>
            </a:extLst>
          </p:cNvPr>
          <p:cNvSpPr>
            <a:spLocks noGrp="1"/>
          </p:cNvSpPr>
          <p:nvPr>
            <p:ph idx="1"/>
          </p:nvPr>
        </p:nvSpPr>
        <p:spPr>
          <a:xfrm>
            <a:off x="279401" y="1177234"/>
            <a:ext cx="11569699" cy="5680766"/>
          </a:xfrm>
        </p:spPr>
        <p:txBody>
          <a:bodyPr>
            <a:normAutofit lnSpcReduction="10000"/>
          </a:bodyPr>
          <a:lstStyle/>
          <a:p>
            <a:pPr marL="0" indent="0" algn="just">
              <a:buNone/>
            </a:pPr>
            <a:endParaRPr lang="en-GB" sz="1400" b="1" dirty="0">
              <a:latin typeface="Arial" panose="020B0604020202020204" pitchFamily="34" charset="0"/>
              <a:cs typeface="Arial" panose="020B0604020202020204" pitchFamily="34" charset="0"/>
            </a:endParaRPr>
          </a:p>
          <a:p>
            <a:pPr marL="0" indent="0" algn="just">
              <a:buNone/>
            </a:pPr>
            <a:r>
              <a:rPr lang="en-GB" sz="1400" b="1" dirty="0">
                <a:latin typeface="Arial" panose="020B0604020202020204" pitchFamily="34" charset="0"/>
                <a:cs typeface="Arial" panose="020B0604020202020204" pitchFamily="34" charset="0"/>
              </a:rPr>
              <a:t>Introduction:</a:t>
            </a:r>
          </a:p>
          <a:p>
            <a:pPr marL="0" indent="0" algn="just">
              <a:buNone/>
            </a:pPr>
            <a:r>
              <a:rPr lang="en-GB" sz="1400" dirty="0">
                <a:latin typeface="Arial" panose="020B0604020202020204" pitchFamily="34" charset="0"/>
                <a:cs typeface="Arial" panose="020B0604020202020204" pitchFamily="34" charset="0"/>
              </a:rPr>
              <a:t>The post COVID era presents many anaesthetic challenges as COVID represents a wide spectrum of illness from totally asymptomatic to extremely unwell patients. </a:t>
            </a:r>
            <a:r>
              <a:rPr lang="en-GB" sz="1400" dirty="0">
                <a:latin typeface="Arial" panose="020B0604020202020204" pitchFamily="34" charset="0"/>
                <a:ea typeface="Calibri" panose="020F0502020204030204" pitchFamily="34" charset="0"/>
                <a:cs typeface="Arial" panose="020B0604020202020204" pitchFamily="34" charset="0"/>
              </a:rPr>
              <a:t>Though there is variation in the severity of illness, t</a:t>
            </a:r>
            <a:r>
              <a:rPr lang="en-GB" sz="1400" dirty="0">
                <a:effectLst/>
                <a:latin typeface="Arial" panose="020B0604020202020204" pitchFamily="34" charset="0"/>
                <a:ea typeface="Calibri" panose="020F0502020204030204" pitchFamily="34" charset="0"/>
                <a:cs typeface="Arial" panose="020B0604020202020204" pitchFamily="34" charset="0"/>
              </a:rPr>
              <a:t>he long-COVID syndrome is a well established entity, characterised by very slow recovery of physiological and psychological capacity.</a:t>
            </a:r>
            <a:r>
              <a:rPr lang="en-GB" sz="1400" baseline="30000" dirty="0">
                <a:effectLst/>
                <a:latin typeface="Arial" panose="020B0604020202020204" pitchFamily="34" charset="0"/>
                <a:ea typeface="Calibri" panose="020F0502020204030204" pitchFamily="34" charset="0"/>
                <a:cs typeface="Arial" panose="020B0604020202020204" pitchFamily="34" charset="0"/>
              </a:rPr>
              <a:t>1,2</a:t>
            </a:r>
            <a:r>
              <a:rPr lang="en-GB" sz="1400" dirty="0">
                <a:effectLst/>
                <a:latin typeface="Arial" panose="020B0604020202020204" pitchFamily="34" charset="0"/>
                <a:ea typeface="Calibri" panose="020F0502020204030204" pitchFamily="34" charset="0"/>
                <a:cs typeface="Arial" panose="020B0604020202020204" pitchFamily="34" charset="0"/>
              </a:rPr>
              <a:t>  </a:t>
            </a:r>
            <a:r>
              <a:rPr lang="en-GB" sz="1400" dirty="0">
                <a:latin typeface="Arial" panose="020B0604020202020204" pitchFamily="34" charset="0"/>
                <a:ea typeface="Calibri" panose="020F0502020204030204" pitchFamily="34" charset="0"/>
                <a:cs typeface="Arial" panose="020B0604020202020204" pitchFamily="34" charset="0"/>
              </a:rPr>
              <a:t>Hence a  guideline is essential </a:t>
            </a:r>
            <a:r>
              <a:rPr lang="en-GB" sz="1400" dirty="0">
                <a:effectLst/>
                <a:latin typeface="Arial" panose="020B0604020202020204" pitchFamily="34" charset="0"/>
                <a:ea typeface="Calibri" panose="020F0502020204030204" pitchFamily="34" charset="0"/>
                <a:cs typeface="Arial" panose="020B0604020202020204" pitchFamily="34" charset="0"/>
              </a:rPr>
              <a:t>on the optimal timing of elective surgery and necessary investigations in  such patients. The American Society of Anaesthesiologists (ASA) gives guidance on the wait period, </a:t>
            </a:r>
            <a:r>
              <a:rPr lang="en-GB" sz="1400" dirty="0">
                <a:latin typeface="Arial" panose="020B0604020202020204" pitchFamily="34" charset="0"/>
                <a:ea typeface="Calibri" panose="020F0502020204030204" pitchFamily="34" charset="0"/>
                <a:cs typeface="Arial" panose="020B0604020202020204" pitchFamily="34" charset="0"/>
              </a:rPr>
              <a:t>defined as the period from the day COVID-19 swab test is positive to the date of elective surgery.</a:t>
            </a:r>
            <a:r>
              <a:rPr lang="en-GB" sz="1400" baseline="30000" dirty="0">
                <a:effectLst/>
                <a:latin typeface="Arial" panose="020B0604020202020204" pitchFamily="34" charset="0"/>
                <a:ea typeface="Calibri" panose="020F0502020204030204" pitchFamily="34" charset="0"/>
                <a:cs typeface="Arial" panose="020B0604020202020204" pitchFamily="34" charset="0"/>
              </a:rPr>
              <a:t>3</a:t>
            </a:r>
            <a:r>
              <a:rPr lang="en-GB" sz="1400" dirty="0">
                <a:latin typeface="Arial" panose="020B0604020202020204" pitchFamily="34" charset="0"/>
                <a:ea typeface="Calibri" panose="020F0502020204030204" pitchFamily="34" charset="0"/>
                <a:cs typeface="Arial" panose="020B0604020202020204" pitchFamily="34" charset="0"/>
              </a:rPr>
              <a:t> </a:t>
            </a:r>
            <a:r>
              <a:rPr lang="en-GB" sz="1400" b="0" i="0" dirty="0">
                <a:effectLst/>
                <a:latin typeface="Arial" panose="020B0604020202020204" pitchFamily="34" charset="0"/>
                <a:cs typeface="Arial" panose="020B0604020202020204" pitchFamily="34" charset="0"/>
              </a:rPr>
              <a:t>Suggested wait times are as follows:</a:t>
            </a:r>
          </a:p>
          <a:p>
            <a:pPr marL="0" indent="0" algn="just">
              <a:buNone/>
            </a:pP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en-GB" sz="1600" b="1" dirty="0">
              <a:latin typeface="Arial" panose="020B0604020202020204" pitchFamily="34" charset="0"/>
              <a:cs typeface="Arial" panose="020B0604020202020204" pitchFamily="34" charset="0"/>
            </a:endParaRPr>
          </a:p>
          <a:p>
            <a:pPr marL="0" indent="0" algn="just">
              <a:buNone/>
            </a:pPr>
            <a:endParaRPr lang="en-GB" sz="1600" b="1" dirty="0">
              <a:latin typeface="Arial" panose="020B0604020202020204" pitchFamily="34" charset="0"/>
              <a:cs typeface="Arial" panose="020B0604020202020204" pitchFamily="34" charset="0"/>
            </a:endParaRPr>
          </a:p>
          <a:p>
            <a:pPr marL="0" indent="0" algn="just">
              <a:buNone/>
            </a:pPr>
            <a:endParaRPr lang="en-GB" sz="1600" b="1" dirty="0">
              <a:latin typeface="Arial" panose="020B0604020202020204" pitchFamily="34" charset="0"/>
              <a:cs typeface="Arial" panose="020B0604020202020204" pitchFamily="34" charset="0"/>
            </a:endParaRPr>
          </a:p>
          <a:p>
            <a:pPr marL="0" indent="0" algn="just">
              <a:buNone/>
            </a:pPr>
            <a:endParaRPr lang="en-GB" sz="1400" b="1" dirty="0">
              <a:latin typeface="Arial" panose="020B0604020202020204" pitchFamily="34" charset="0"/>
              <a:cs typeface="Arial" panose="020B0604020202020204" pitchFamily="34" charset="0"/>
            </a:endParaRPr>
          </a:p>
          <a:p>
            <a:pPr marL="0" indent="0" algn="just">
              <a:buNone/>
            </a:pPr>
            <a:r>
              <a:rPr lang="en-GB" sz="1400" b="1" dirty="0">
                <a:latin typeface="Arial" panose="020B0604020202020204" pitchFamily="34" charset="0"/>
                <a:cs typeface="Arial" panose="020B0604020202020204" pitchFamily="34" charset="0"/>
              </a:rPr>
              <a:t>Methods</a:t>
            </a:r>
            <a:r>
              <a:rPr lang="en-GB" sz="1400" dirty="0">
                <a:latin typeface="Arial" panose="020B0604020202020204" pitchFamily="34" charset="0"/>
                <a:cs typeface="Arial" panose="020B0604020202020204" pitchFamily="34" charset="0"/>
              </a:rPr>
              <a:t>: At pre operative assessment, patients with a </a:t>
            </a:r>
            <a:r>
              <a:rPr lang="en-GB" sz="1400" dirty="0">
                <a:effectLst/>
                <a:latin typeface="Arial" panose="020B0604020202020204" pitchFamily="34" charset="0"/>
                <a:ea typeface="Calibri" panose="020F0502020204030204" pitchFamily="34" charset="0"/>
                <a:cs typeface="Arial" panose="020B0604020202020204" pitchFamily="34" charset="0"/>
              </a:rPr>
              <a:t>history of SARS-</a:t>
            </a:r>
            <a:r>
              <a:rPr lang="en-GB" sz="1400" dirty="0" err="1">
                <a:effectLst/>
                <a:latin typeface="Arial" panose="020B0604020202020204" pitchFamily="34" charset="0"/>
                <a:ea typeface="Calibri" panose="020F0502020204030204" pitchFamily="34" charset="0"/>
                <a:cs typeface="Arial" panose="020B0604020202020204" pitchFamily="34" charset="0"/>
              </a:rPr>
              <a:t>CoV</a:t>
            </a:r>
            <a:r>
              <a:rPr lang="en-GB" sz="1400" dirty="0">
                <a:effectLst/>
                <a:latin typeface="Arial" panose="020B0604020202020204" pitchFamily="34" charset="0"/>
                <a:ea typeface="Calibri" panose="020F0502020204030204" pitchFamily="34" charset="0"/>
                <a:cs typeface="Arial" panose="020B0604020202020204" pitchFamily="34" charset="0"/>
              </a:rPr>
              <a:t> </a:t>
            </a:r>
            <a:r>
              <a:rPr lang="en-GB" sz="1400" dirty="0">
                <a:latin typeface="Arial" panose="020B0604020202020204" pitchFamily="34" charset="0"/>
                <a:ea typeface="Calibri" panose="020F0502020204030204" pitchFamily="34" charset="0"/>
                <a:cs typeface="Arial" panose="020B0604020202020204" pitchFamily="34" charset="0"/>
              </a:rPr>
              <a:t>positive swab</a:t>
            </a:r>
            <a:r>
              <a:rPr lang="en-GB" sz="1400" dirty="0">
                <a:effectLst/>
                <a:latin typeface="Arial" panose="020B0604020202020204" pitchFamily="34" charset="0"/>
                <a:ea typeface="Calibri" panose="020F0502020204030204" pitchFamily="34" charset="0"/>
                <a:cs typeface="Arial" panose="020B0604020202020204" pitchFamily="34" charset="0"/>
              </a:rPr>
              <a:t> complete a questionnaire detailing their COVID-19 management. Further information can be </a:t>
            </a:r>
            <a:r>
              <a:rPr lang="en-GB" sz="1400" dirty="0">
                <a:latin typeface="Arial" panose="020B0604020202020204" pitchFamily="34" charset="0"/>
                <a:ea typeface="Calibri" panose="020F0502020204030204" pitchFamily="34" charset="0"/>
                <a:cs typeface="Arial" panose="020B0604020202020204" pitchFamily="34" charset="0"/>
              </a:rPr>
              <a:t>obtained from </a:t>
            </a:r>
            <a:r>
              <a:rPr lang="en-GB" sz="1400" dirty="0">
                <a:effectLst/>
                <a:latin typeface="Arial" panose="020B0604020202020204" pitchFamily="34" charset="0"/>
                <a:ea typeface="Calibri" panose="020F0502020204030204" pitchFamily="34" charset="0"/>
                <a:cs typeface="Arial" panose="020B0604020202020204" pitchFamily="34" charset="0"/>
              </a:rPr>
              <a:t>patient notes or GP records. </a:t>
            </a:r>
            <a:r>
              <a:rPr lang="en-GB" sz="1400" dirty="0">
                <a:latin typeface="Arial" panose="020B0604020202020204" pitchFamily="34" charset="0"/>
                <a:ea typeface="Calibri" panose="020F0502020204030204" pitchFamily="34" charset="0"/>
                <a:cs typeface="Arial" panose="020B0604020202020204" pitchFamily="34" charset="0"/>
              </a:rPr>
              <a:t>Patient management is individualised based on patient factors including persistent symptoms, patient ASA and low, intermediate and high risk surgery. Regional anaesthesia is preferred where feasible and regional analgesia techniques incorporated into general anaesthesia.</a:t>
            </a:r>
            <a:r>
              <a:rPr lang="en-GB" sz="1400" baseline="30000" dirty="0">
                <a:effectLst/>
                <a:latin typeface="Arial" panose="020B0604020202020204" pitchFamily="34" charset="0"/>
                <a:ea typeface="Calibri" panose="020F0502020204030204" pitchFamily="34" charset="0"/>
                <a:cs typeface="Arial" panose="020B0604020202020204" pitchFamily="34" charset="0"/>
              </a:rPr>
              <a:t>4</a:t>
            </a:r>
            <a:r>
              <a:rPr lang="en-GB" sz="1400" dirty="0">
                <a:latin typeface="Arial" panose="020B0604020202020204" pitchFamily="34" charset="0"/>
                <a:ea typeface="Calibri" panose="020F0502020204030204" pitchFamily="34" charset="0"/>
                <a:cs typeface="Arial" panose="020B0604020202020204" pitchFamily="34" charset="0"/>
              </a:rPr>
              <a:t> Further investigations, optimisation and specialty referral including post surgical ICU care are planned as deemed necessary. </a:t>
            </a:r>
          </a:p>
          <a:p>
            <a:pPr marL="0" indent="0" algn="just">
              <a:buNone/>
            </a:pPr>
            <a:r>
              <a:rPr lang="en-GB" sz="1400" dirty="0">
                <a:latin typeface="Arial" panose="020B0604020202020204" pitchFamily="34" charset="0"/>
                <a:ea typeface="Calibri" panose="020F0502020204030204" pitchFamily="34" charset="0"/>
                <a:cs typeface="Arial" panose="020B0604020202020204" pitchFamily="34" charset="0"/>
              </a:rPr>
              <a:t>O</a:t>
            </a:r>
            <a:r>
              <a:rPr lang="en-GB" sz="1400" dirty="0">
                <a:effectLst/>
                <a:latin typeface="Arial" panose="020B0604020202020204" pitchFamily="34" charset="0"/>
                <a:ea typeface="Calibri" panose="020F0502020204030204" pitchFamily="34" charset="0"/>
                <a:cs typeface="Arial" panose="020B0604020202020204" pitchFamily="34" charset="0"/>
              </a:rPr>
              <a:t>utcomes data on complications and 30 day mortality will be collected once elective surgery </a:t>
            </a:r>
            <a:r>
              <a:rPr lang="en-GB" sz="1400" dirty="0">
                <a:latin typeface="Arial" panose="020B0604020202020204" pitchFamily="34" charset="0"/>
                <a:ea typeface="Calibri" panose="020F0502020204030204" pitchFamily="34" charset="0"/>
                <a:cs typeface="Arial" panose="020B0604020202020204" pitchFamily="34" charset="0"/>
              </a:rPr>
              <a:t>lists are back to normal.</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marL="0" indent="0" algn="just">
              <a:buNone/>
            </a:pPr>
            <a:r>
              <a:rPr lang="en-GB" sz="1400" b="1" dirty="0">
                <a:latin typeface="Arial" panose="020B0604020202020204" pitchFamily="34" charset="0"/>
                <a:cs typeface="Arial" panose="020B0604020202020204" pitchFamily="34" charset="0"/>
              </a:rPr>
              <a:t>Results</a:t>
            </a:r>
            <a:r>
              <a:rPr lang="en-GB" sz="1400" dirty="0">
                <a:latin typeface="Arial" panose="020B0604020202020204" pitchFamily="34" charset="0"/>
                <a:cs typeface="Arial" panose="020B0604020202020204" pitchFamily="34" charset="0"/>
              </a:rPr>
              <a:t>: Elective surgery has recently started and follow up data on outcomes after surgery will be collected.</a:t>
            </a:r>
          </a:p>
          <a:p>
            <a:pPr marL="0" indent="0" algn="just">
              <a:buNone/>
            </a:pPr>
            <a:r>
              <a:rPr lang="en-GB" sz="1400" b="1" dirty="0">
                <a:latin typeface="Arial" panose="020B0604020202020204" pitchFamily="34" charset="0"/>
                <a:cs typeface="Arial" panose="020B0604020202020204" pitchFamily="34" charset="0"/>
              </a:rPr>
              <a:t>Conclusion</a:t>
            </a:r>
            <a:r>
              <a:rPr lang="en-GB" sz="1400" dirty="0">
                <a:latin typeface="Arial" panose="020B0604020202020204" pitchFamily="34" charset="0"/>
                <a:cs typeface="Arial" panose="020B0604020202020204" pitchFamily="34" charset="0"/>
              </a:rPr>
              <a:t>: We hope to improve perioperative care and outcomes while minimising unnecessary cancellations and delay on the day of surgery by proper patient selection, early investigations, optimisation and planning of perioperative care.</a:t>
            </a:r>
          </a:p>
          <a:p>
            <a:pPr marL="0" indent="0" algn="just">
              <a:buNone/>
            </a:pPr>
            <a:r>
              <a:rPr lang="en-GB" sz="1400" b="1" dirty="0">
                <a:effectLst/>
                <a:latin typeface="Arial" panose="020B0604020202020204" pitchFamily="34" charset="0"/>
                <a:ea typeface="Calibri" panose="020F0502020204030204" pitchFamily="34" charset="0"/>
                <a:cs typeface="Arial" panose="020B0604020202020204" pitchFamily="34" charset="0"/>
              </a:rPr>
              <a:t>Acknowledgements: </a:t>
            </a:r>
            <a:r>
              <a:rPr lang="en-GB" sz="1400" dirty="0">
                <a:effectLst/>
                <a:latin typeface="Arial" panose="020B0604020202020204" pitchFamily="34" charset="0"/>
                <a:ea typeface="Calibri" panose="020F0502020204030204" pitchFamily="34" charset="0"/>
                <a:cs typeface="Arial" panose="020B0604020202020204" pitchFamily="34" charset="0"/>
              </a:rPr>
              <a:t>none to declare and no outside funding used.</a:t>
            </a:r>
          </a:p>
          <a:p>
            <a:pPr algn="just"/>
            <a:endParaRPr lang="en-GB" sz="1400" dirty="0">
              <a:effectLst/>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en-GB" sz="1200" dirty="0"/>
          </a:p>
        </p:txBody>
      </p:sp>
      <p:graphicFrame>
        <p:nvGraphicFramePr>
          <p:cNvPr id="4" name="Table 4">
            <a:extLst>
              <a:ext uri="{FF2B5EF4-FFF2-40B4-BE49-F238E27FC236}">
                <a16:creationId xmlns:a16="http://schemas.microsoft.com/office/drawing/2014/main" id="{59447551-9FA9-4AFB-AD13-440645E906D5}"/>
              </a:ext>
            </a:extLst>
          </p:cNvPr>
          <p:cNvGraphicFramePr>
            <a:graphicFrameLocks noGrp="1"/>
          </p:cNvGraphicFramePr>
          <p:nvPr>
            <p:extLst>
              <p:ext uri="{D42A27DB-BD31-4B8C-83A1-F6EECF244321}">
                <p14:modId xmlns:p14="http://schemas.microsoft.com/office/powerpoint/2010/main" val="139422479"/>
              </p:ext>
            </p:extLst>
          </p:nvPr>
        </p:nvGraphicFramePr>
        <p:xfrm>
          <a:off x="342900" y="2819400"/>
          <a:ext cx="11404600" cy="1219200"/>
        </p:xfrm>
        <a:graphic>
          <a:graphicData uri="http://schemas.openxmlformats.org/drawingml/2006/table">
            <a:tbl>
              <a:tblPr firstRow="1" bandRow="1">
                <a:tableStyleId>{5C22544A-7EE6-4342-B048-85BDC9FD1C3A}</a:tableStyleId>
              </a:tblPr>
              <a:tblGrid>
                <a:gridCol w="7478433">
                  <a:extLst>
                    <a:ext uri="{9D8B030D-6E8A-4147-A177-3AD203B41FA5}">
                      <a16:colId xmlns:a16="http://schemas.microsoft.com/office/drawing/2014/main" val="1441375589"/>
                    </a:ext>
                  </a:extLst>
                </a:gridCol>
                <a:gridCol w="3926167">
                  <a:extLst>
                    <a:ext uri="{9D8B030D-6E8A-4147-A177-3AD203B41FA5}">
                      <a16:colId xmlns:a16="http://schemas.microsoft.com/office/drawing/2014/main" val="982093351"/>
                    </a:ext>
                  </a:extLst>
                </a:gridCol>
              </a:tblGrid>
              <a:tr h="181781">
                <a:tc>
                  <a:txBody>
                    <a:bodyPr/>
                    <a:lstStyle/>
                    <a:p>
                      <a:r>
                        <a:rPr lang="en-GB" sz="14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asymptomatic patient or recovery from mild symptoms</a:t>
                      </a:r>
                      <a:endParaRPr lang="en-GB" sz="1400" b="0" dirty="0">
                        <a:solidFill>
                          <a:schemeClr val="tx1"/>
                        </a:solidFill>
                      </a:endParaRPr>
                    </a:p>
                  </a:txBody>
                  <a:tcPr>
                    <a:solidFill>
                      <a:schemeClr val="accent5"/>
                    </a:solidFill>
                  </a:tcPr>
                </a:tc>
                <a:tc>
                  <a:txBody>
                    <a:bodyPr/>
                    <a:lstStyle/>
                    <a:p>
                      <a:r>
                        <a:rPr lang="en-GB" sz="14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4 weeks </a:t>
                      </a:r>
                      <a:endParaRPr lang="en-GB" sz="1400" b="0" dirty="0">
                        <a:solidFill>
                          <a:schemeClr val="tx1"/>
                        </a:solidFill>
                      </a:endParaRPr>
                    </a:p>
                  </a:txBody>
                  <a:tcPr>
                    <a:solidFill>
                      <a:schemeClr val="accent5"/>
                    </a:solidFill>
                  </a:tcPr>
                </a:tc>
                <a:extLst>
                  <a:ext uri="{0D108BD9-81ED-4DB2-BD59-A6C34878D82A}">
                    <a16:rowId xmlns:a16="http://schemas.microsoft.com/office/drawing/2014/main" val="1877971883"/>
                  </a:ext>
                </a:extLst>
              </a:tr>
              <a:tr h="281120">
                <a:tc>
                  <a:txBody>
                    <a:bodyPr/>
                    <a:lstStyle/>
                    <a:p>
                      <a:r>
                        <a:rPr lang="en-GB"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symptomatic patient (cough, dyspnoea), who didn’t require hospitalisation</a:t>
                      </a:r>
                      <a:endParaRPr lang="en-GB" sz="1400" dirty="0">
                        <a:solidFill>
                          <a:schemeClr val="tx1"/>
                        </a:solidFill>
                      </a:endParaRPr>
                    </a:p>
                  </a:txBody>
                  <a:tcPr/>
                </a:tc>
                <a:tc>
                  <a:txBody>
                    <a:bodyPr/>
                    <a:lstStyle/>
                    <a:p>
                      <a:r>
                        <a:rPr lang="en-GB" sz="1400" dirty="0">
                          <a:effectLst/>
                          <a:latin typeface="Arial" panose="020B0604020202020204" pitchFamily="34" charset="0"/>
                          <a:ea typeface="Calibri" panose="020F0502020204030204" pitchFamily="34" charset="0"/>
                          <a:cs typeface="Arial" panose="020B0604020202020204" pitchFamily="34" charset="0"/>
                        </a:rPr>
                        <a:t>6 weeks </a:t>
                      </a:r>
                      <a:endParaRPr lang="en-GB" sz="1400" dirty="0"/>
                    </a:p>
                  </a:txBody>
                  <a:tcPr/>
                </a:tc>
                <a:extLst>
                  <a:ext uri="{0D108BD9-81ED-4DB2-BD59-A6C34878D82A}">
                    <a16:rowId xmlns:a16="http://schemas.microsoft.com/office/drawing/2014/main" val="913966757"/>
                  </a:ext>
                </a:extLst>
              </a:tr>
              <a:tr h="279610">
                <a:tc>
                  <a:txBody>
                    <a:bodyPr/>
                    <a:lstStyle/>
                    <a:p>
                      <a:r>
                        <a:rPr lang="en-GB" sz="1400" dirty="0">
                          <a:effectLst/>
                          <a:latin typeface="Arial" panose="020B0604020202020204" pitchFamily="34" charset="0"/>
                          <a:ea typeface="Calibri" panose="020F0502020204030204" pitchFamily="34" charset="0"/>
                          <a:cs typeface="Arial" panose="020B0604020202020204" pitchFamily="34" charset="0"/>
                        </a:rPr>
                        <a:t>symptomatic patient, who required hospital admission</a:t>
                      </a:r>
                      <a:endParaRPr lang="en-GB" sz="1400" dirty="0"/>
                    </a:p>
                  </a:txBody>
                  <a:tcPr>
                    <a:solidFill>
                      <a:schemeClr val="accent5"/>
                    </a:solidFill>
                  </a:tcPr>
                </a:tc>
                <a:tc>
                  <a:txBody>
                    <a:bodyPr/>
                    <a:lstStyle/>
                    <a:p>
                      <a:r>
                        <a:rPr lang="en-GB" sz="1400" dirty="0">
                          <a:effectLst/>
                          <a:latin typeface="Arial" panose="020B0604020202020204" pitchFamily="34" charset="0"/>
                          <a:ea typeface="Calibri" panose="020F0502020204030204" pitchFamily="34" charset="0"/>
                          <a:cs typeface="Arial" panose="020B0604020202020204" pitchFamily="34" charset="0"/>
                        </a:rPr>
                        <a:t>8-10 weeks </a:t>
                      </a:r>
                      <a:endParaRPr lang="en-GB" sz="1400" dirty="0"/>
                    </a:p>
                  </a:txBody>
                  <a:tcPr>
                    <a:solidFill>
                      <a:schemeClr val="accent5"/>
                    </a:solidFill>
                  </a:tcPr>
                </a:tc>
                <a:extLst>
                  <a:ext uri="{0D108BD9-81ED-4DB2-BD59-A6C34878D82A}">
                    <a16:rowId xmlns:a16="http://schemas.microsoft.com/office/drawing/2014/main" val="2899714267"/>
                  </a:ext>
                </a:extLst>
              </a:tr>
              <a:tr h="279610">
                <a:tc>
                  <a:txBody>
                    <a:bodyPr/>
                    <a:lstStyle/>
                    <a:p>
                      <a:r>
                        <a:rPr lang="en-GB" sz="1400" dirty="0">
                          <a:effectLst/>
                          <a:latin typeface="Arial" panose="020B0604020202020204" pitchFamily="34" charset="0"/>
                          <a:ea typeface="Calibri" panose="020F0502020204030204" pitchFamily="34" charset="0"/>
                          <a:cs typeface="Arial" panose="020B0604020202020204" pitchFamily="34" charset="0"/>
                        </a:rPr>
                        <a:t>patient who was admitted in ICU due to SARS-CoV-2 infection</a:t>
                      </a:r>
                      <a:endParaRPr lang="en-GB" sz="1400" dirty="0"/>
                    </a:p>
                  </a:txBody>
                  <a:tcPr/>
                </a:tc>
                <a:tc>
                  <a:txBody>
                    <a:bodyPr/>
                    <a:lstStyle/>
                    <a:p>
                      <a:r>
                        <a:rPr lang="en-GB" sz="1400" dirty="0">
                          <a:effectLst/>
                          <a:latin typeface="Arial" panose="020B0604020202020204" pitchFamily="34" charset="0"/>
                          <a:ea typeface="Calibri" panose="020F0502020204030204" pitchFamily="34" charset="0"/>
                          <a:cs typeface="Arial" panose="020B0604020202020204" pitchFamily="34" charset="0"/>
                        </a:rPr>
                        <a:t>12 weeks </a:t>
                      </a:r>
                      <a:endParaRPr lang="en-GB" sz="1400" dirty="0"/>
                    </a:p>
                  </a:txBody>
                  <a:tcPr/>
                </a:tc>
                <a:extLst>
                  <a:ext uri="{0D108BD9-81ED-4DB2-BD59-A6C34878D82A}">
                    <a16:rowId xmlns:a16="http://schemas.microsoft.com/office/drawing/2014/main" val="3263534242"/>
                  </a:ext>
                </a:extLst>
              </a:tr>
            </a:tbl>
          </a:graphicData>
        </a:graphic>
      </p:graphicFrame>
    </p:spTree>
    <p:extLst>
      <p:ext uri="{BB962C8B-B14F-4D97-AF65-F5344CB8AC3E}">
        <p14:creationId xmlns:p14="http://schemas.microsoft.com/office/powerpoint/2010/main" val="3284001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0579314-58FA-40C7-9A9D-24F962920E49}"/>
              </a:ext>
            </a:extLst>
          </p:cNvPr>
          <p:cNvGraphicFramePr>
            <a:graphicFrameLocks noGrp="1"/>
          </p:cNvGraphicFramePr>
          <p:nvPr/>
        </p:nvGraphicFramePr>
        <p:xfrm>
          <a:off x="9233245" y="1158676"/>
          <a:ext cx="2040835" cy="1103309"/>
        </p:xfrm>
        <a:graphic>
          <a:graphicData uri="http://schemas.openxmlformats.org/drawingml/2006/table">
            <a:tbl>
              <a:tblPr firstRow="1" firstCol="1" bandRow="1">
                <a:tableStyleId>{5C22544A-7EE6-4342-B048-85BDC9FD1C3A}</a:tableStyleId>
              </a:tblPr>
              <a:tblGrid>
                <a:gridCol w="2040835">
                  <a:extLst>
                    <a:ext uri="{9D8B030D-6E8A-4147-A177-3AD203B41FA5}">
                      <a16:colId xmlns:a16="http://schemas.microsoft.com/office/drawing/2014/main" val="907739152"/>
                    </a:ext>
                  </a:extLst>
                </a:gridCol>
              </a:tblGrid>
              <a:tr h="0">
                <a:tc>
                  <a:txBody>
                    <a:bodyPr/>
                    <a:lstStyle/>
                    <a:p>
                      <a:pPr algn="l">
                        <a:lnSpc>
                          <a:spcPct val="107000"/>
                        </a:lnSpc>
                        <a:spcAft>
                          <a:spcPts val="800"/>
                        </a:spcAft>
                        <a:tabLst>
                          <a:tab pos="619125" algn="l"/>
                        </a:tabLst>
                      </a:pPr>
                      <a:r>
                        <a:rPr lang="en-GB" sz="1400" dirty="0">
                          <a:effectLst/>
                        </a:rPr>
                        <a:t>ITU/HDU admission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59463123"/>
                  </a:ext>
                </a:extLst>
              </a:tr>
              <a:tr h="247917">
                <a:tc>
                  <a:txBody>
                    <a:bodyPr/>
                    <a:lstStyle/>
                    <a:p>
                      <a:pPr algn="l">
                        <a:lnSpc>
                          <a:spcPct val="107000"/>
                        </a:lnSpc>
                        <a:spcAft>
                          <a:spcPts val="800"/>
                        </a:spcAft>
                        <a:tabLst>
                          <a:tab pos="619125" algn="l"/>
                        </a:tabLst>
                      </a:pPr>
                      <a:r>
                        <a:rPr lang="en-GB" sz="1400" dirty="0">
                          <a:effectLst/>
                        </a:rPr>
                        <a:t>NIV/IPPV</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64872920"/>
                  </a:ext>
                </a:extLst>
              </a:tr>
              <a:tr h="375226">
                <a:tc>
                  <a:txBody>
                    <a:bodyPr/>
                    <a:lstStyle/>
                    <a:p>
                      <a:pPr algn="l">
                        <a:lnSpc>
                          <a:spcPct val="107000"/>
                        </a:lnSpc>
                        <a:spcAft>
                          <a:spcPts val="800"/>
                        </a:spcAft>
                        <a:tabLst>
                          <a:tab pos="619125" algn="l"/>
                        </a:tabLst>
                      </a:pPr>
                      <a:r>
                        <a:rPr lang="en-GB" sz="1400" dirty="0">
                          <a:effectLst/>
                          <a:latin typeface="Calibri" panose="020F0502020204030204" pitchFamily="34" charset="0"/>
                          <a:ea typeface="Calibri" panose="020F0502020204030204" pitchFamily="34" charset="0"/>
                          <a:cs typeface="Times New Roman" panose="02020603050405020304" pitchFamily="18" charset="0"/>
                        </a:rPr>
                        <a:t>ECMO</a:t>
                      </a:r>
                    </a:p>
                  </a:txBody>
                  <a:tcPr marL="68580" marR="68580" marT="0" marB="0"/>
                </a:tc>
                <a:extLst>
                  <a:ext uri="{0D108BD9-81ED-4DB2-BD59-A6C34878D82A}">
                    <a16:rowId xmlns:a16="http://schemas.microsoft.com/office/drawing/2014/main" val="1236574489"/>
                  </a:ext>
                </a:extLst>
              </a:tr>
              <a:tr h="261980">
                <a:tc>
                  <a:txBody>
                    <a:bodyPr/>
                    <a:lstStyle/>
                    <a:p>
                      <a:pPr algn="l">
                        <a:lnSpc>
                          <a:spcPct val="107000"/>
                        </a:lnSpc>
                        <a:spcAft>
                          <a:spcPts val="800"/>
                        </a:spcAft>
                        <a:tabLst>
                          <a:tab pos="619125" algn="l"/>
                        </a:tabLst>
                      </a:pPr>
                      <a:r>
                        <a:rPr lang="en-GB" sz="1400" dirty="0">
                          <a:effectLst/>
                          <a:latin typeface="Calibri" panose="020F0502020204030204" pitchFamily="34" charset="0"/>
                          <a:ea typeface="Calibri" panose="020F0502020204030204" pitchFamily="34" charset="0"/>
                          <a:cs typeface="Times New Roman" panose="02020603050405020304" pitchFamily="18" charset="0"/>
                        </a:rPr>
                        <a:t>Wait 12 weeks</a:t>
                      </a:r>
                    </a:p>
                  </a:txBody>
                  <a:tcPr marL="68580" marR="68580" marT="0" marB="0"/>
                </a:tc>
                <a:extLst>
                  <a:ext uri="{0D108BD9-81ED-4DB2-BD59-A6C34878D82A}">
                    <a16:rowId xmlns:a16="http://schemas.microsoft.com/office/drawing/2014/main" val="2274540581"/>
                  </a:ext>
                </a:extLst>
              </a:tr>
            </a:tbl>
          </a:graphicData>
        </a:graphic>
      </p:graphicFrame>
      <p:sp>
        <p:nvSpPr>
          <p:cNvPr id="8" name="TextBox 7">
            <a:extLst>
              <a:ext uri="{FF2B5EF4-FFF2-40B4-BE49-F238E27FC236}">
                <a16:creationId xmlns:a16="http://schemas.microsoft.com/office/drawing/2014/main" id="{312967A6-B2D2-4CA4-B77F-6DB3E689BAB7}"/>
              </a:ext>
            </a:extLst>
          </p:cNvPr>
          <p:cNvSpPr txBox="1"/>
          <p:nvPr/>
        </p:nvSpPr>
        <p:spPr>
          <a:xfrm>
            <a:off x="2637183" y="180762"/>
            <a:ext cx="7256116" cy="369332"/>
          </a:xfrm>
          <a:prstGeom prst="rect">
            <a:avLst/>
          </a:prstGeom>
          <a:noFill/>
        </p:spPr>
        <p:txBody>
          <a:bodyPr wrap="square">
            <a:spAutoFit/>
          </a:bodyPr>
          <a:lstStyle/>
          <a:p>
            <a:r>
              <a:rPr lang="en-GB" sz="1800" b="1" dirty="0">
                <a:effectLst/>
                <a:latin typeface="Calibri" panose="020F0502020204030204" pitchFamily="34" charset="0"/>
                <a:ea typeface="Calibri" panose="020F0502020204030204" pitchFamily="34" charset="0"/>
                <a:cs typeface="Times New Roman" panose="02020603050405020304" pitchFamily="18" charset="0"/>
              </a:rPr>
              <a:t>Pre operative assessment pathway </a:t>
            </a:r>
            <a:r>
              <a:rPr lang="en-GB" b="1" dirty="0">
                <a:latin typeface="Calibri" panose="020F0502020204030204" pitchFamily="34" charset="0"/>
                <a:ea typeface="Calibri" panose="020F0502020204030204" pitchFamily="34" charset="0"/>
                <a:cs typeface="Times New Roman" panose="02020603050405020304" pitchFamily="18" charset="0"/>
              </a:rPr>
              <a:t>for elective non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cardiac surgery </a:t>
            </a:r>
            <a:endParaRPr lang="en-GB" dirty="0"/>
          </a:p>
        </p:txBody>
      </p:sp>
      <p:sp>
        <p:nvSpPr>
          <p:cNvPr id="10" name="TextBox 9">
            <a:extLst>
              <a:ext uri="{FF2B5EF4-FFF2-40B4-BE49-F238E27FC236}">
                <a16:creationId xmlns:a16="http://schemas.microsoft.com/office/drawing/2014/main" id="{B6AEBE64-DF43-4652-89DC-CA3CC96855E8}"/>
              </a:ext>
            </a:extLst>
          </p:cNvPr>
          <p:cNvSpPr txBox="1"/>
          <p:nvPr/>
        </p:nvSpPr>
        <p:spPr>
          <a:xfrm>
            <a:off x="3809911" y="688092"/>
            <a:ext cx="3823341" cy="369332"/>
          </a:xfrm>
          <a:prstGeom prst="rect">
            <a:avLst/>
          </a:prstGeom>
          <a:noFill/>
        </p:spPr>
        <p:txBody>
          <a:bodyPr wrap="square">
            <a:spAutoFit/>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 History of positive </a:t>
            </a:r>
            <a:r>
              <a:rPr lang="en-GB" dirty="0">
                <a:latin typeface="Calibri" panose="020F0502020204030204" pitchFamily="34" charset="0"/>
                <a:ea typeface="Calibri" panose="020F0502020204030204" pitchFamily="34" charset="0"/>
                <a:cs typeface="Times New Roman" panose="02020603050405020304" pitchFamily="18" charset="0"/>
              </a:rPr>
              <a:t>SARS CoV-19 </a:t>
            </a:r>
            <a:r>
              <a:rPr lang="en-GB" sz="1800" dirty="0">
                <a:effectLst/>
                <a:latin typeface="Calibri" panose="020F0502020204030204" pitchFamily="34" charset="0"/>
                <a:ea typeface="Calibri" panose="020F0502020204030204" pitchFamily="34" charset="0"/>
                <a:cs typeface="Times New Roman" panose="02020603050405020304" pitchFamily="18" charset="0"/>
              </a:rPr>
              <a:t>swab</a:t>
            </a:r>
            <a:endParaRPr lang="en-GB" dirty="0"/>
          </a:p>
        </p:txBody>
      </p:sp>
      <p:graphicFrame>
        <p:nvGraphicFramePr>
          <p:cNvPr id="11" name="Table 10">
            <a:extLst>
              <a:ext uri="{FF2B5EF4-FFF2-40B4-BE49-F238E27FC236}">
                <a16:creationId xmlns:a16="http://schemas.microsoft.com/office/drawing/2014/main" id="{B81FAB86-028C-4E64-8A40-C13E2B4DFDE4}"/>
              </a:ext>
            </a:extLst>
          </p:cNvPr>
          <p:cNvGraphicFramePr>
            <a:graphicFrameLocks noGrp="1"/>
          </p:cNvGraphicFramePr>
          <p:nvPr/>
        </p:nvGraphicFramePr>
        <p:xfrm>
          <a:off x="2141789" y="5599041"/>
          <a:ext cx="1444491" cy="939482"/>
        </p:xfrm>
        <a:graphic>
          <a:graphicData uri="http://schemas.openxmlformats.org/drawingml/2006/table">
            <a:tbl>
              <a:tblPr firstRow="1" firstCol="1" bandRow="1">
                <a:tableStyleId>{5C22544A-7EE6-4342-B048-85BDC9FD1C3A}</a:tableStyleId>
              </a:tblPr>
              <a:tblGrid>
                <a:gridCol w="1444491">
                  <a:extLst>
                    <a:ext uri="{9D8B030D-6E8A-4147-A177-3AD203B41FA5}">
                      <a16:colId xmlns:a16="http://schemas.microsoft.com/office/drawing/2014/main" val="2075518867"/>
                    </a:ext>
                  </a:extLst>
                </a:gridCol>
              </a:tblGrid>
              <a:tr h="284924">
                <a:tc>
                  <a:txBody>
                    <a:bodyPr/>
                    <a:lstStyle/>
                    <a:p>
                      <a:pPr algn="l">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Symptomatic</a:t>
                      </a:r>
                    </a:p>
                  </a:txBody>
                  <a:tcPr marL="68580" marR="68580" marT="0" marB="0"/>
                </a:tc>
                <a:extLst>
                  <a:ext uri="{0D108BD9-81ED-4DB2-BD59-A6C34878D82A}">
                    <a16:rowId xmlns:a16="http://schemas.microsoft.com/office/drawing/2014/main" val="2275714501"/>
                  </a:ext>
                </a:extLst>
              </a:tr>
              <a:tr h="166732">
                <a:tc>
                  <a:txBody>
                    <a:bodyPr/>
                    <a:lstStyle/>
                    <a:p>
                      <a:pPr algn="l">
                        <a:lnSpc>
                          <a:spcPct val="107000"/>
                        </a:lnSpc>
                        <a:spcAft>
                          <a:spcPts val="800"/>
                        </a:spcAft>
                      </a:pPr>
                      <a:r>
                        <a:rPr lang="en-GB" sz="1400" dirty="0">
                          <a:effectLst/>
                        </a:rPr>
                        <a:t>PFT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16631413"/>
                  </a:ext>
                </a:extLst>
              </a:tr>
              <a:tr h="166732">
                <a:tc>
                  <a:txBody>
                    <a:bodyPr/>
                    <a:lstStyle/>
                    <a:p>
                      <a:pPr algn="l">
                        <a:lnSpc>
                          <a:spcPct val="107000"/>
                        </a:lnSpc>
                        <a:spcAft>
                          <a:spcPts val="800"/>
                        </a:spcAft>
                      </a:pPr>
                      <a:r>
                        <a:rPr lang="en-GB" sz="1400" dirty="0">
                          <a:effectLst/>
                        </a:rPr>
                        <a:t>Chest-Xray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2697550"/>
                  </a:ext>
                </a:extLst>
              </a:tr>
              <a:tr h="166732">
                <a:tc>
                  <a:txBody>
                    <a:bodyPr/>
                    <a:lstStyle/>
                    <a:p>
                      <a:pPr algn="l">
                        <a:lnSpc>
                          <a:spcPct val="107000"/>
                        </a:lnSpc>
                        <a:spcAft>
                          <a:spcPts val="800"/>
                        </a:spcAft>
                      </a:pPr>
                      <a:r>
                        <a:rPr lang="en-GB" sz="1400" dirty="0">
                          <a:effectLst/>
                        </a:rPr>
                        <a:t>CPET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9915"/>
                  </a:ext>
                </a:extLst>
              </a:tr>
            </a:tbl>
          </a:graphicData>
        </a:graphic>
      </p:graphicFrame>
      <p:graphicFrame>
        <p:nvGraphicFramePr>
          <p:cNvPr id="12" name="Table 11">
            <a:extLst>
              <a:ext uri="{FF2B5EF4-FFF2-40B4-BE49-F238E27FC236}">
                <a16:creationId xmlns:a16="http://schemas.microsoft.com/office/drawing/2014/main" id="{2548C771-9EAB-410C-8035-1B3F4F0A7062}"/>
              </a:ext>
            </a:extLst>
          </p:cNvPr>
          <p:cNvGraphicFramePr>
            <a:graphicFrameLocks noGrp="1"/>
          </p:cNvGraphicFramePr>
          <p:nvPr/>
        </p:nvGraphicFramePr>
        <p:xfrm>
          <a:off x="9581322" y="2955235"/>
          <a:ext cx="1772477" cy="1166188"/>
        </p:xfrm>
        <a:graphic>
          <a:graphicData uri="http://schemas.openxmlformats.org/drawingml/2006/table">
            <a:tbl>
              <a:tblPr firstRow="1" firstCol="1" bandRow="1">
                <a:tableStyleId>{5C22544A-7EE6-4342-B048-85BDC9FD1C3A}</a:tableStyleId>
              </a:tblPr>
              <a:tblGrid>
                <a:gridCol w="1772477">
                  <a:extLst>
                    <a:ext uri="{9D8B030D-6E8A-4147-A177-3AD203B41FA5}">
                      <a16:colId xmlns:a16="http://schemas.microsoft.com/office/drawing/2014/main" val="1084437291"/>
                    </a:ext>
                  </a:extLst>
                </a:gridCol>
              </a:tblGrid>
              <a:tr h="291547">
                <a:tc>
                  <a:txBody>
                    <a:bodyPr/>
                    <a:lstStyle/>
                    <a:p>
                      <a:pPr algn="l">
                        <a:lnSpc>
                          <a:spcPct val="107000"/>
                        </a:lnSpc>
                        <a:spcAft>
                          <a:spcPts val="800"/>
                        </a:spcAft>
                        <a:tabLst>
                          <a:tab pos="3619500" algn="l"/>
                        </a:tabLst>
                      </a:pPr>
                      <a:r>
                        <a:rPr lang="en-GB" sz="1400" dirty="0">
                          <a:effectLst/>
                        </a:rPr>
                        <a:t>PFT/ABG</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33133671"/>
                  </a:ext>
                </a:extLst>
              </a:tr>
              <a:tr h="291547">
                <a:tc>
                  <a:txBody>
                    <a:bodyPr/>
                    <a:lstStyle/>
                    <a:p>
                      <a:pPr algn="l">
                        <a:lnSpc>
                          <a:spcPct val="107000"/>
                        </a:lnSpc>
                        <a:spcAft>
                          <a:spcPts val="800"/>
                        </a:spcAft>
                        <a:tabLst>
                          <a:tab pos="3619500" algn="l"/>
                        </a:tabLst>
                      </a:pPr>
                      <a:r>
                        <a:rPr lang="en-GB" sz="1400" dirty="0">
                          <a:effectLst/>
                        </a:rPr>
                        <a:t>Chest X-ray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55330391"/>
                  </a:ext>
                </a:extLst>
              </a:tr>
              <a:tr h="291547">
                <a:tc>
                  <a:txBody>
                    <a:bodyPr/>
                    <a:lstStyle/>
                    <a:p>
                      <a:pPr algn="l">
                        <a:lnSpc>
                          <a:spcPct val="107000"/>
                        </a:lnSpc>
                        <a:spcAft>
                          <a:spcPts val="800"/>
                        </a:spcAft>
                        <a:tabLst>
                          <a:tab pos="3619500" algn="l"/>
                        </a:tabLst>
                      </a:pPr>
                      <a:r>
                        <a:rPr lang="en-GB" sz="1400" dirty="0">
                          <a:effectLst/>
                        </a:rPr>
                        <a:t>HRCT/ECHO</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36165238"/>
                  </a:ext>
                </a:extLst>
              </a:tr>
              <a:tr h="291547">
                <a:tc>
                  <a:txBody>
                    <a:bodyPr/>
                    <a:lstStyle/>
                    <a:p>
                      <a:pPr algn="l">
                        <a:lnSpc>
                          <a:spcPct val="107000"/>
                        </a:lnSpc>
                        <a:spcAft>
                          <a:spcPts val="800"/>
                        </a:spcAft>
                        <a:tabLst>
                          <a:tab pos="3619500" algn="l"/>
                        </a:tabLst>
                      </a:pPr>
                      <a:r>
                        <a:rPr lang="en-GB" sz="1400" dirty="0">
                          <a:effectLst/>
                        </a:rPr>
                        <a:t>CPET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76054226"/>
                  </a:ext>
                </a:extLst>
              </a:tr>
            </a:tbl>
          </a:graphicData>
        </a:graphic>
      </p:graphicFrame>
      <p:graphicFrame>
        <p:nvGraphicFramePr>
          <p:cNvPr id="14" name="Table 13">
            <a:extLst>
              <a:ext uri="{FF2B5EF4-FFF2-40B4-BE49-F238E27FC236}">
                <a16:creationId xmlns:a16="http://schemas.microsoft.com/office/drawing/2014/main" id="{A6202063-8062-4E92-A391-72B0126A829C}"/>
              </a:ext>
            </a:extLst>
          </p:cNvPr>
          <p:cNvGraphicFramePr>
            <a:graphicFrameLocks noGrp="1"/>
          </p:cNvGraphicFramePr>
          <p:nvPr/>
        </p:nvGraphicFramePr>
        <p:xfrm>
          <a:off x="9011478" y="5059579"/>
          <a:ext cx="2545726" cy="728868"/>
        </p:xfrm>
        <a:graphic>
          <a:graphicData uri="http://schemas.openxmlformats.org/drawingml/2006/table">
            <a:tbl>
              <a:tblPr firstRow="1" firstCol="1" bandRow="1">
                <a:tableStyleId>{5C22544A-7EE6-4342-B048-85BDC9FD1C3A}</a:tableStyleId>
              </a:tblPr>
              <a:tblGrid>
                <a:gridCol w="1272863">
                  <a:extLst>
                    <a:ext uri="{9D8B030D-6E8A-4147-A177-3AD203B41FA5}">
                      <a16:colId xmlns:a16="http://schemas.microsoft.com/office/drawing/2014/main" val="1135090823"/>
                    </a:ext>
                  </a:extLst>
                </a:gridCol>
                <a:gridCol w="1272863">
                  <a:extLst>
                    <a:ext uri="{9D8B030D-6E8A-4147-A177-3AD203B41FA5}">
                      <a16:colId xmlns:a16="http://schemas.microsoft.com/office/drawing/2014/main" val="2254724151"/>
                    </a:ext>
                  </a:extLst>
                </a:gridCol>
              </a:tblGrid>
              <a:tr h="728868">
                <a:tc>
                  <a:txBody>
                    <a:bodyPr/>
                    <a:lstStyle/>
                    <a:p>
                      <a:pPr algn="l">
                        <a:lnSpc>
                          <a:spcPct val="107000"/>
                        </a:lnSpc>
                        <a:spcAft>
                          <a:spcPts val="800"/>
                        </a:spcAft>
                        <a:tabLst>
                          <a:tab pos="3619500" algn="l"/>
                        </a:tabLst>
                      </a:pPr>
                      <a:r>
                        <a:rPr lang="en-GB" sz="1400" dirty="0">
                          <a:effectLst/>
                        </a:rPr>
                        <a:t>Preoperative</a:t>
                      </a:r>
                      <a:r>
                        <a:rPr lang="en-GB" sz="1100" dirty="0">
                          <a:effectLst/>
                        </a:rPr>
                        <a:t> </a:t>
                      </a:r>
                      <a:r>
                        <a:rPr lang="en-GB" sz="1400" dirty="0">
                          <a:effectLst/>
                        </a:rPr>
                        <a:t>optimisation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tabLst>
                          <a:tab pos="3619500" algn="l"/>
                        </a:tabLst>
                      </a:pPr>
                      <a:r>
                        <a:rPr lang="en-GB" sz="1400" dirty="0">
                          <a:effectLst/>
                        </a:rPr>
                        <a:t>Bronchodilator/ pulmonary vasodilator</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97497019"/>
                  </a:ext>
                </a:extLst>
              </a:tr>
            </a:tbl>
          </a:graphicData>
        </a:graphic>
      </p:graphicFrame>
      <p:graphicFrame>
        <p:nvGraphicFramePr>
          <p:cNvPr id="15" name="Table 14">
            <a:extLst>
              <a:ext uri="{FF2B5EF4-FFF2-40B4-BE49-F238E27FC236}">
                <a16:creationId xmlns:a16="http://schemas.microsoft.com/office/drawing/2014/main" id="{5139DD1F-9521-43D4-9EC1-6309A2803B9E}"/>
              </a:ext>
            </a:extLst>
          </p:cNvPr>
          <p:cNvGraphicFramePr>
            <a:graphicFrameLocks noGrp="1"/>
          </p:cNvGraphicFramePr>
          <p:nvPr/>
        </p:nvGraphicFramePr>
        <p:xfrm>
          <a:off x="4929810" y="5962614"/>
          <a:ext cx="2545727" cy="728868"/>
        </p:xfrm>
        <a:graphic>
          <a:graphicData uri="http://schemas.openxmlformats.org/drawingml/2006/table">
            <a:tbl>
              <a:tblPr firstRow="1" firstCol="1" bandRow="1">
                <a:tableStyleId>{5C22544A-7EE6-4342-B048-85BDC9FD1C3A}</a:tableStyleId>
              </a:tblPr>
              <a:tblGrid>
                <a:gridCol w="2545727">
                  <a:extLst>
                    <a:ext uri="{9D8B030D-6E8A-4147-A177-3AD203B41FA5}">
                      <a16:colId xmlns:a16="http://schemas.microsoft.com/office/drawing/2014/main" val="3810640039"/>
                    </a:ext>
                  </a:extLst>
                </a:gridCol>
              </a:tblGrid>
              <a:tr h="364434">
                <a:tc>
                  <a:txBody>
                    <a:bodyPr/>
                    <a:lstStyle/>
                    <a:p>
                      <a:pPr algn="r">
                        <a:lnSpc>
                          <a:spcPct val="107000"/>
                        </a:lnSpc>
                        <a:spcAft>
                          <a:spcPts val="800"/>
                        </a:spcAft>
                        <a:tabLst>
                          <a:tab pos="3619500" algn="l"/>
                        </a:tabLst>
                      </a:pPr>
                      <a:r>
                        <a:rPr lang="en-GB" sz="1400">
                          <a:effectLst/>
                        </a:rPr>
                        <a:t>HDU/ITU care postop</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36123268"/>
                  </a:ext>
                </a:extLst>
              </a:tr>
              <a:tr h="364434">
                <a:tc>
                  <a:txBody>
                    <a:bodyPr/>
                    <a:lstStyle/>
                    <a:p>
                      <a:pPr algn="r">
                        <a:lnSpc>
                          <a:spcPct val="107000"/>
                        </a:lnSpc>
                        <a:spcAft>
                          <a:spcPts val="800"/>
                        </a:spcAft>
                        <a:tabLst>
                          <a:tab pos="3619500" algn="l"/>
                        </a:tabLst>
                      </a:pPr>
                      <a:r>
                        <a:rPr lang="en-GB" sz="1400" dirty="0">
                          <a:effectLst/>
                        </a:rPr>
                        <a:t>Referral to Higher centre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48515443"/>
                  </a:ext>
                </a:extLst>
              </a:tr>
            </a:tbl>
          </a:graphicData>
        </a:graphic>
      </p:graphicFrame>
      <p:sp>
        <p:nvSpPr>
          <p:cNvPr id="16" name="Arrow: Down 15">
            <a:extLst>
              <a:ext uri="{FF2B5EF4-FFF2-40B4-BE49-F238E27FC236}">
                <a16:creationId xmlns:a16="http://schemas.microsoft.com/office/drawing/2014/main" id="{6F9CCE5F-E2BE-4DEA-A1B7-2EA5FD84E4A2}"/>
              </a:ext>
            </a:extLst>
          </p:cNvPr>
          <p:cNvSpPr/>
          <p:nvPr/>
        </p:nvSpPr>
        <p:spPr>
          <a:xfrm>
            <a:off x="1301854" y="2120870"/>
            <a:ext cx="344557" cy="1212572"/>
          </a:xfrm>
          <a:prstGeom prst="downArrow">
            <a:avLst>
              <a:gd name="adj1" fmla="val 50000"/>
              <a:gd name="adj2" fmla="val 5547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7" name="Arrow: Bent 16">
            <a:extLst>
              <a:ext uri="{FF2B5EF4-FFF2-40B4-BE49-F238E27FC236}">
                <a16:creationId xmlns:a16="http://schemas.microsoft.com/office/drawing/2014/main" id="{00C0E704-FDF4-465E-A0B3-2BF65C3E3955}"/>
              </a:ext>
            </a:extLst>
          </p:cNvPr>
          <p:cNvSpPr/>
          <p:nvPr/>
        </p:nvSpPr>
        <p:spPr>
          <a:xfrm rot="10800000">
            <a:off x="2843586" y="2551041"/>
            <a:ext cx="1556134" cy="1212574"/>
          </a:xfrm>
          <a:prstGeom prst="bentArrow">
            <a:avLst>
              <a:gd name="adj1" fmla="val 13078"/>
              <a:gd name="adj2" fmla="val 25000"/>
              <a:gd name="adj3" fmla="val 25000"/>
              <a:gd name="adj4" fmla="val 33975"/>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18" name="Arrow: Bent 17">
            <a:extLst>
              <a:ext uri="{FF2B5EF4-FFF2-40B4-BE49-F238E27FC236}">
                <a16:creationId xmlns:a16="http://schemas.microsoft.com/office/drawing/2014/main" id="{84920E9A-1724-40C3-BF26-543DD0B8CE7B}"/>
              </a:ext>
            </a:extLst>
          </p:cNvPr>
          <p:cNvSpPr/>
          <p:nvPr/>
        </p:nvSpPr>
        <p:spPr>
          <a:xfrm rot="10800000">
            <a:off x="3070789" y="2261983"/>
            <a:ext cx="4350427" cy="2636189"/>
          </a:xfrm>
          <a:prstGeom prst="bentArrow">
            <a:avLst>
              <a:gd name="adj1" fmla="val 5998"/>
              <a:gd name="adj2" fmla="val 26775"/>
              <a:gd name="adj3" fmla="val 24520"/>
              <a:gd name="adj4" fmla="val 48484"/>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9" name="Arrow: Down 18">
            <a:extLst>
              <a:ext uri="{FF2B5EF4-FFF2-40B4-BE49-F238E27FC236}">
                <a16:creationId xmlns:a16="http://schemas.microsoft.com/office/drawing/2014/main" id="{8D0F12A0-5A04-4C31-9230-FD79134DD16C}"/>
              </a:ext>
            </a:extLst>
          </p:cNvPr>
          <p:cNvSpPr/>
          <p:nvPr/>
        </p:nvSpPr>
        <p:spPr>
          <a:xfrm>
            <a:off x="10014928" y="2239617"/>
            <a:ext cx="484505" cy="7156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0" name="Arrow: Down 19">
            <a:extLst>
              <a:ext uri="{FF2B5EF4-FFF2-40B4-BE49-F238E27FC236}">
                <a16:creationId xmlns:a16="http://schemas.microsoft.com/office/drawing/2014/main" id="{916E0DD2-C532-4C6B-ADEF-CDCB82A4C0C7}"/>
              </a:ext>
            </a:extLst>
          </p:cNvPr>
          <p:cNvSpPr/>
          <p:nvPr/>
        </p:nvSpPr>
        <p:spPr>
          <a:xfrm>
            <a:off x="10041432" y="4170159"/>
            <a:ext cx="484505" cy="7810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1" name="Arrow: Bent 20">
            <a:extLst>
              <a:ext uri="{FF2B5EF4-FFF2-40B4-BE49-F238E27FC236}">
                <a16:creationId xmlns:a16="http://schemas.microsoft.com/office/drawing/2014/main" id="{0B0602F7-1C27-4505-9999-76BAF2CCAC36}"/>
              </a:ext>
            </a:extLst>
          </p:cNvPr>
          <p:cNvSpPr/>
          <p:nvPr/>
        </p:nvSpPr>
        <p:spPr>
          <a:xfrm rot="10800000">
            <a:off x="7633252" y="5965827"/>
            <a:ext cx="2531818" cy="725655"/>
          </a:xfrm>
          <a:prstGeom prst="bentArrow">
            <a:avLst>
              <a:gd name="adj1" fmla="val 25000"/>
              <a:gd name="adj2" fmla="val 25000"/>
              <a:gd name="adj3" fmla="val 25000"/>
              <a:gd name="adj4" fmla="val 6279"/>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22" name="Table 21">
            <a:extLst>
              <a:ext uri="{FF2B5EF4-FFF2-40B4-BE49-F238E27FC236}">
                <a16:creationId xmlns:a16="http://schemas.microsoft.com/office/drawing/2014/main" id="{B16EDD36-E71C-48FE-8055-70F47A2F8257}"/>
              </a:ext>
            </a:extLst>
          </p:cNvPr>
          <p:cNvGraphicFramePr>
            <a:graphicFrameLocks noGrp="1"/>
          </p:cNvGraphicFramePr>
          <p:nvPr/>
        </p:nvGraphicFramePr>
        <p:xfrm>
          <a:off x="838200" y="3388436"/>
          <a:ext cx="1798983" cy="939482"/>
        </p:xfrm>
        <a:graphic>
          <a:graphicData uri="http://schemas.openxmlformats.org/drawingml/2006/table">
            <a:tbl>
              <a:tblPr firstRow="1" firstCol="1" bandRow="1">
                <a:tableStyleId>{5C22544A-7EE6-4342-B048-85BDC9FD1C3A}</a:tableStyleId>
              </a:tblPr>
              <a:tblGrid>
                <a:gridCol w="1798983">
                  <a:extLst>
                    <a:ext uri="{9D8B030D-6E8A-4147-A177-3AD203B41FA5}">
                      <a16:colId xmlns:a16="http://schemas.microsoft.com/office/drawing/2014/main" val="2419704451"/>
                    </a:ext>
                  </a:extLst>
                </a:gridCol>
              </a:tblGrid>
              <a:tr h="395565">
                <a:tc>
                  <a:txBody>
                    <a:bodyPr/>
                    <a:lstStyle/>
                    <a:p>
                      <a:pPr>
                        <a:lnSpc>
                          <a:spcPct val="107000"/>
                        </a:lnSpc>
                        <a:spcAft>
                          <a:spcPts val="800"/>
                        </a:spcAft>
                        <a:tabLst>
                          <a:tab pos="3619500" algn="l"/>
                        </a:tabLst>
                      </a:pPr>
                      <a:r>
                        <a:rPr lang="en-GB" sz="1400" dirty="0">
                          <a:effectLst/>
                        </a:rPr>
                        <a:t>Persistent symptoms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04471901"/>
                  </a:ext>
                </a:extLst>
              </a:tr>
              <a:tr h="543917">
                <a:tc>
                  <a:txBody>
                    <a:bodyPr/>
                    <a:lstStyle/>
                    <a:p>
                      <a:pPr>
                        <a:lnSpc>
                          <a:spcPct val="107000"/>
                        </a:lnSpc>
                        <a:spcAft>
                          <a:spcPts val="800"/>
                        </a:spcAft>
                        <a:tabLst>
                          <a:tab pos="3619500" algn="l"/>
                        </a:tabLst>
                      </a:pPr>
                      <a:r>
                        <a:rPr lang="en-GB" sz="1400" dirty="0">
                          <a:effectLst/>
                        </a:rPr>
                        <a:t> SOB/Fatigue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62803738"/>
                  </a:ext>
                </a:extLst>
              </a:tr>
            </a:tbl>
          </a:graphicData>
        </a:graphic>
      </p:graphicFrame>
      <p:graphicFrame>
        <p:nvGraphicFramePr>
          <p:cNvPr id="23" name="Table 22">
            <a:extLst>
              <a:ext uri="{FF2B5EF4-FFF2-40B4-BE49-F238E27FC236}">
                <a16:creationId xmlns:a16="http://schemas.microsoft.com/office/drawing/2014/main" id="{2DBDDC06-892A-4A52-8FE2-1023CD06B702}"/>
              </a:ext>
            </a:extLst>
          </p:cNvPr>
          <p:cNvGraphicFramePr>
            <a:graphicFrameLocks noGrp="1"/>
          </p:cNvGraphicFramePr>
          <p:nvPr/>
        </p:nvGraphicFramePr>
        <p:xfrm>
          <a:off x="220227" y="5631029"/>
          <a:ext cx="1444492" cy="988645"/>
        </p:xfrm>
        <a:graphic>
          <a:graphicData uri="http://schemas.openxmlformats.org/drawingml/2006/table">
            <a:tbl>
              <a:tblPr firstRow="1" firstCol="1" bandRow="1">
                <a:tableStyleId>{5C22544A-7EE6-4342-B048-85BDC9FD1C3A}</a:tableStyleId>
              </a:tblPr>
              <a:tblGrid>
                <a:gridCol w="1444492">
                  <a:extLst>
                    <a:ext uri="{9D8B030D-6E8A-4147-A177-3AD203B41FA5}">
                      <a16:colId xmlns:a16="http://schemas.microsoft.com/office/drawing/2014/main" val="1033382941"/>
                    </a:ext>
                  </a:extLst>
                </a:gridCol>
              </a:tblGrid>
              <a:tr h="457624">
                <a:tc>
                  <a:txBody>
                    <a:bodyPr/>
                    <a:lstStyle/>
                    <a:p>
                      <a:pPr>
                        <a:lnSpc>
                          <a:spcPct val="107000"/>
                        </a:lnSpc>
                        <a:spcAft>
                          <a:spcPts val="800"/>
                        </a:spcAft>
                        <a:tabLst>
                          <a:tab pos="3619500" algn="l"/>
                        </a:tabLst>
                      </a:pPr>
                      <a:r>
                        <a:rPr lang="en-GB" sz="1400" dirty="0">
                          <a:effectLst/>
                          <a:latin typeface="Calibri" panose="020F0502020204030204" pitchFamily="34" charset="0"/>
                          <a:ea typeface="Calibri" panose="020F0502020204030204" pitchFamily="34" charset="0"/>
                          <a:cs typeface="Times New Roman" panose="02020603050405020304" pitchFamily="18" charset="0"/>
                        </a:rPr>
                        <a:t>Asymptomatic</a:t>
                      </a:r>
                    </a:p>
                  </a:txBody>
                  <a:tcPr marL="68580" marR="68580" marT="0" marB="0"/>
                </a:tc>
                <a:extLst>
                  <a:ext uri="{0D108BD9-81ED-4DB2-BD59-A6C34878D82A}">
                    <a16:rowId xmlns:a16="http://schemas.microsoft.com/office/drawing/2014/main" val="3958161296"/>
                  </a:ext>
                </a:extLst>
              </a:tr>
              <a:tr h="531021">
                <a:tc>
                  <a:txBody>
                    <a:bodyPr/>
                    <a:lstStyle/>
                    <a:p>
                      <a:pPr>
                        <a:lnSpc>
                          <a:spcPct val="107000"/>
                        </a:lnSpc>
                        <a:spcAft>
                          <a:spcPts val="800"/>
                        </a:spcAft>
                        <a:tabLst>
                          <a:tab pos="3619500" algn="l"/>
                        </a:tabLst>
                      </a:pPr>
                      <a:r>
                        <a:rPr lang="en-GB" sz="1400" dirty="0">
                          <a:effectLst/>
                        </a:rPr>
                        <a:t>Proceed with surgery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25012727"/>
                  </a:ext>
                </a:extLst>
              </a:tr>
            </a:tbl>
          </a:graphicData>
        </a:graphic>
      </p:graphicFrame>
      <p:graphicFrame>
        <p:nvGraphicFramePr>
          <p:cNvPr id="25" name="Table 24">
            <a:extLst>
              <a:ext uri="{FF2B5EF4-FFF2-40B4-BE49-F238E27FC236}">
                <a16:creationId xmlns:a16="http://schemas.microsoft.com/office/drawing/2014/main" id="{0231A6E4-8197-401D-A829-ED9BB8E7ABC1}"/>
              </a:ext>
            </a:extLst>
          </p:cNvPr>
          <p:cNvGraphicFramePr>
            <a:graphicFrameLocks noGrp="1"/>
          </p:cNvGraphicFramePr>
          <p:nvPr/>
        </p:nvGraphicFramePr>
        <p:xfrm>
          <a:off x="914402" y="1253274"/>
          <a:ext cx="1722782" cy="1161933"/>
        </p:xfrm>
        <a:graphic>
          <a:graphicData uri="http://schemas.openxmlformats.org/drawingml/2006/table">
            <a:tbl>
              <a:tblPr firstRow="1" firstCol="1" bandRow="1">
                <a:tableStyleId>{5C22544A-7EE6-4342-B048-85BDC9FD1C3A}</a:tableStyleId>
              </a:tblPr>
              <a:tblGrid>
                <a:gridCol w="1722782">
                  <a:extLst>
                    <a:ext uri="{9D8B030D-6E8A-4147-A177-3AD203B41FA5}">
                      <a16:colId xmlns:a16="http://schemas.microsoft.com/office/drawing/2014/main" val="1118298635"/>
                    </a:ext>
                  </a:extLst>
                </a:gridCol>
              </a:tblGrid>
              <a:tr h="385582">
                <a:tc>
                  <a:txBody>
                    <a:bodyPr/>
                    <a:lstStyle/>
                    <a:p>
                      <a:pPr algn="l">
                        <a:lnSpc>
                          <a:spcPct val="107000"/>
                        </a:lnSpc>
                        <a:spcAft>
                          <a:spcPts val="800"/>
                        </a:spcAft>
                      </a:pPr>
                      <a:r>
                        <a:rPr lang="en-GB" sz="1400" dirty="0">
                          <a:effectLst/>
                        </a:rPr>
                        <a:t>Home management</a:t>
                      </a:r>
                    </a:p>
                    <a:p>
                      <a:pPr algn="l">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Asymptomatic/mild symptoms</a:t>
                      </a:r>
                    </a:p>
                  </a:txBody>
                  <a:tcPr marL="68580" marR="68580" marT="0" marB="0"/>
                </a:tc>
                <a:extLst>
                  <a:ext uri="{0D108BD9-81ED-4DB2-BD59-A6C34878D82A}">
                    <a16:rowId xmlns:a16="http://schemas.microsoft.com/office/drawing/2014/main" val="3663407117"/>
                  </a:ext>
                </a:extLst>
              </a:tr>
              <a:tr h="385582">
                <a:tc>
                  <a:txBody>
                    <a:bodyPr/>
                    <a:lstStyle/>
                    <a:p>
                      <a:pPr algn="l">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Wait 4weeks</a:t>
                      </a:r>
                    </a:p>
                  </a:txBody>
                  <a:tcPr marL="68580" marR="68580" marT="0" marB="0"/>
                </a:tc>
                <a:extLst>
                  <a:ext uri="{0D108BD9-81ED-4DB2-BD59-A6C34878D82A}">
                    <a16:rowId xmlns:a16="http://schemas.microsoft.com/office/drawing/2014/main" val="793873388"/>
                  </a:ext>
                </a:extLst>
              </a:tr>
            </a:tbl>
          </a:graphicData>
        </a:graphic>
      </p:graphicFrame>
      <p:sp>
        <p:nvSpPr>
          <p:cNvPr id="26" name="Arrow: Down 25">
            <a:extLst>
              <a:ext uri="{FF2B5EF4-FFF2-40B4-BE49-F238E27FC236}">
                <a16:creationId xmlns:a16="http://schemas.microsoft.com/office/drawing/2014/main" id="{6FEA4E7C-48DD-438A-A161-37DFD3E3C9D5}"/>
              </a:ext>
            </a:extLst>
          </p:cNvPr>
          <p:cNvSpPr/>
          <p:nvPr/>
        </p:nvSpPr>
        <p:spPr>
          <a:xfrm>
            <a:off x="779391" y="4474529"/>
            <a:ext cx="484505" cy="977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7" name="Arrow: Down 26">
            <a:extLst>
              <a:ext uri="{FF2B5EF4-FFF2-40B4-BE49-F238E27FC236}">
                <a16:creationId xmlns:a16="http://schemas.microsoft.com/office/drawing/2014/main" id="{3025ACB9-9D97-437A-9B3E-96FCCD3A7167}"/>
              </a:ext>
            </a:extLst>
          </p:cNvPr>
          <p:cNvSpPr/>
          <p:nvPr/>
        </p:nvSpPr>
        <p:spPr>
          <a:xfrm>
            <a:off x="2282707" y="4474529"/>
            <a:ext cx="484505" cy="977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28" name="Table 27">
            <a:extLst>
              <a:ext uri="{FF2B5EF4-FFF2-40B4-BE49-F238E27FC236}">
                <a16:creationId xmlns:a16="http://schemas.microsoft.com/office/drawing/2014/main" id="{9EF5FD37-C6BD-4DB8-87F4-C83DE45EF018}"/>
              </a:ext>
            </a:extLst>
          </p:cNvPr>
          <p:cNvGraphicFramePr>
            <a:graphicFrameLocks noGrp="1"/>
          </p:cNvGraphicFramePr>
          <p:nvPr/>
        </p:nvGraphicFramePr>
        <p:xfrm>
          <a:off x="3342692" y="1253274"/>
          <a:ext cx="1789422" cy="1116374"/>
        </p:xfrm>
        <a:graphic>
          <a:graphicData uri="http://schemas.openxmlformats.org/drawingml/2006/table">
            <a:tbl>
              <a:tblPr firstRow="1" firstCol="1" bandRow="1">
                <a:tableStyleId>{5C22544A-7EE6-4342-B048-85BDC9FD1C3A}</a:tableStyleId>
              </a:tblPr>
              <a:tblGrid>
                <a:gridCol w="1789422">
                  <a:extLst>
                    <a:ext uri="{9D8B030D-6E8A-4147-A177-3AD203B41FA5}">
                      <a16:colId xmlns:a16="http://schemas.microsoft.com/office/drawing/2014/main" val="3166924340"/>
                    </a:ext>
                  </a:extLst>
                </a:gridCol>
              </a:tblGrid>
              <a:tr h="329123">
                <a:tc>
                  <a:txBody>
                    <a:bodyPr/>
                    <a:lstStyle/>
                    <a:p>
                      <a:pPr algn="l">
                        <a:lnSpc>
                          <a:spcPct val="107000"/>
                        </a:lnSpc>
                        <a:spcAft>
                          <a:spcPts val="800"/>
                        </a:spcAft>
                        <a:tabLst>
                          <a:tab pos="1733550" algn="l"/>
                        </a:tabLst>
                      </a:pPr>
                      <a:r>
                        <a:rPr lang="en-GB" sz="1400" dirty="0">
                          <a:effectLst/>
                        </a:rPr>
                        <a:t>A&amp;E admission</a:t>
                      </a:r>
                    </a:p>
                    <a:p>
                      <a:pPr algn="l">
                        <a:lnSpc>
                          <a:spcPct val="107000"/>
                        </a:lnSpc>
                        <a:spcAft>
                          <a:spcPts val="800"/>
                        </a:spcAft>
                        <a:tabLst>
                          <a:tab pos="1733550" algn="l"/>
                        </a:tabLst>
                      </a:pPr>
                      <a:r>
                        <a:rPr lang="en-GB" sz="1400" dirty="0">
                          <a:effectLst/>
                        </a:rPr>
                        <a:t>Symptomatic</a:t>
                      </a:r>
                    </a:p>
                    <a:p>
                      <a:pPr algn="l">
                        <a:lnSpc>
                          <a:spcPct val="107000"/>
                        </a:lnSpc>
                        <a:spcAft>
                          <a:spcPts val="800"/>
                        </a:spcAft>
                        <a:tabLst>
                          <a:tab pos="1733550" algn="l"/>
                        </a:tabLst>
                      </a:pPr>
                      <a:r>
                        <a:rPr lang="en-GB" sz="1400" dirty="0">
                          <a:effectLst/>
                        </a:rPr>
                        <a:t>Discharged home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7427425"/>
                  </a:ext>
                </a:extLst>
              </a:tr>
              <a:tr h="238423">
                <a:tc>
                  <a:txBody>
                    <a:bodyPr/>
                    <a:lstStyle/>
                    <a:p>
                      <a:pPr algn="l">
                        <a:lnSpc>
                          <a:spcPct val="107000"/>
                        </a:lnSpc>
                        <a:spcAft>
                          <a:spcPts val="800"/>
                        </a:spcAft>
                        <a:tabLst>
                          <a:tab pos="1733550" algn="l"/>
                        </a:tabLst>
                      </a:pPr>
                      <a:r>
                        <a:rPr lang="en-GB" sz="1400" dirty="0">
                          <a:effectLst/>
                        </a:rPr>
                        <a:t> wait 6 weeks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948515"/>
                  </a:ext>
                </a:extLst>
              </a:tr>
            </a:tbl>
          </a:graphicData>
        </a:graphic>
      </p:graphicFrame>
      <p:graphicFrame>
        <p:nvGraphicFramePr>
          <p:cNvPr id="29" name="Table 28">
            <a:extLst>
              <a:ext uri="{FF2B5EF4-FFF2-40B4-BE49-F238E27FC236}">
                <a16:creationId xmlns:a16="http://schemas.microsoft.com/office/drawing/2014/main" id="{CFDD7953-75D2-4EDE-8D1A-6E7ABCE1AC22}"/>
              </a:ext>
            </a:extLst>
          </p:cNvPr>
          <p:cNvGraphicFramePr>
            <a:graphicFrameLocks noGrp="1"/>
          </p:cNvGraphicFramePr>
          <p:nvPr/>
        </p:nvGraphicFramePr>
        <p:xfrm>
          <a:off x="6337634" y="1253273"/>
          <a:ext cx="1444507" cy="986344"/>
        </p:xfrm>
        <a:graphic>
          <a:graphicData uri="http://schemas.openxmlformats.org/drawingml/2006/table">
            <a:tbl>
              <a:tblPr firstRow="1" firstCol="1" bandRow="1">
                <a:tableStyleId>{5C22544A-7EE6-4342-B048-85BDC9FD1C3A}</a:tableStyleId>
              </a:tblPr>
              <a:tblGrid>
                <a:gridCol w="1444507">
                  <a:extLst>
                    <a:ext uri="{9D8B030D-6E8A-4147-A177-3AD203B41FA5}">
                      <a16:colId xmlns:a16="http://schemas.microsoft.com/office/drawing/2014/main" val="2534538837"/>
                    </a:ext>
                  </a:extLst>
                </a:gridCol>
              </a:tblGrid>
              <a:tr h="493172">
                <a:tc>
                  <a:txBody>
                    <a:bodyPr/>
                    <a:lstStyle/>
                    <a:p>
                      <a:pPr algn="l">
                        <a:lnSpc>
                          <a:spcPct val="107000"/>
                        </a:lnSpc>
                        <a:spcAft>
                          <a:spcPts val="800"/>
                        </a:spcAft>
                        <a:tabLst>
                          <a:tab pos="619125" algn="l"/>
                        </a:tabLst>
                      </a:pPr>
                      <a:r>
                        <a:rPr lang="en-GB" sz="1400" dirty="0">
                          <a:effectLst/>
                        </a:rPr>
                        <a:t>Ward admission</a:t>
                      </a:r>
                    </a:p>
                  </a:txBody>
                  <a:tcPr marL="68580" marR="68580" marT="0" marB="0"/>
                </a:tc>
                <a:extLst>
                  <a:ext uri="{0D108BD9-81ED-4DB2-BD59-A6C34878D82A}">
                    <a16:rowId xmlns:a16="http://schemas.microsoft.com/office/drawing/2014/main" val="1823924928"/>
                  </a:ext>
                </a:extLst>
              </a:tr>
              <a:tr h="493172">
                <a:tc>
                  <a:txBody>
                    <a:bodyPr/>
                    <a:lstStyle/>
                    <a:p>
                      <a:pPr algn="l">
                        <a:lnSpc>
                          <a:spcPct val="107000"/>
                        </a:lnSpc>
                        <a:spcAft>
                          <a:spcPts val="800"/>
                        </a:spcAft>
                        <a:tabLst>
                          <a:tab pos="619125" algn="l"/>
                        </a:tabLst>
                      </a:pPr>
                      <a:r>
                        <a:rPr lang="en-GB" sz="1400" dirty="0">
                          <a:effectLst/>
                        </a:rPr>
                        <a:t> wait 8 to weeks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51407949"/>
                  </a:ext>
                </a:extLst>
              </a:tr>
            </a:tbl>
          </a:graphicData>
        </a:graphic>
      </p:graphicFrame>
    </p:spTree>
    <p:extLst>
      <p:ext uri="{BB962C8B-B14F-4D97-AF65-F5344CB8AC3E}">
        <p14:creationId xmlns:p14="http://schemas.microsoft.com/office/powerpoint/2010/main" val="2838292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40D1477-4DF9-4800-A81E-8D96CF936CA7}"/>
              </a:ext>
            </a:extLst>
          </p:cNvPr>
          <p:cNvSpPr>
            <a:spLocks noGrp="1"/>
          </p:cNvSpPr>
          <p:nvPr>
            <p:ph type="subTitle" idx="1"/>
          </p:nvPr>
        </p:nvSpPr>
        <p:spPr>
          <a:xfrm>
            <a:off x="622300" y="342900"/>
            <a:ext cx="10985500" cy="6273800"/>
          </a:xfrm>
        </p:spPr>
        <p:txBody>
          <a:bodyPr>
            <a:normAutofit/>
          </a:bodyPr>
          <a:lstStyle/>
          <a:p>
            <a:pPr marL="0" indent="0" algn="just">
              <a:buNone/>
            </a:pPr>
            <a:r>
              <a:rPr lang="en-GB" sz="1400" b="1" dirty="0">
                <a:latin typeface="Arial" panose="020B0604020202020204" pitchFamily="34" charset="0"/>
                <a:cs typeface="Arial" panose="020B0604020202020204" pitchFamily="34" charset="0"/>
              </a:rPr>
              <a:t>References: </a:t>
            </a:r>
          </a:p>
          <a:p>
            <a:pPr marL="342900" indent="-342900" algn="just">
              <a:lnSpc>
                <a:spcPct val="107000"/>
              </a:lnSpc>
              <a:buFont typeface="+mj-lt"/>
              <a:buAutoNum type="arabicPeriod"/>
            </a:pPr>
            <a:r>
              <a:rPr lang="en-GB" sz="1400" dirty="0">
                <a:solidFill>
                  <a:srgbClr val="000000"/>
                </a:solidFill>
                <a:latin typeface="Arial" panose="020B0604020202020204" pitchFamily="34" charset="0"/>
                <a:ea typeface="Calibri" panose="020F0502020204030204" pitchFamily="34" charset="0"/>
                <a:cs typeface="Arial" panose="020B0604020202020204" pitchFamily="34" charset="0"/>
              </a:rPr>
              <a:t>Fraser E. Long term respiratory complications of COVID-19. </a:t>
            </a:r>
            <a:r>
              <a:rPr lang="en-GB" sz="1400" i="1" dirty="0">
                <a:solidFill>
                  <a:srgbClr val="000000"/>
                </a:solidFill>
                <a:latin typeface="Arial" panose="020B0604020202020204" pitchFamily="34" charset="0"/>
                <a:ea typeface="Calibri" panose="020F0502020204030204" pitchFamily="34" charset="0"/>
                <a:cs typeface="Arial" panose="020B0604020202020204" pitchFamily="34" charset="0"/>
              </a:rPr>
              <a:t>BMJ</a:t>
            </a:r>
            <a:r>
              <a:rPr lang="en-GB" sz="1400" dirty="0">
                <a:solidFill>
                  <a:srgbClr val="000000"/>
                </a:solidFill>
                <a:latin typeface="Arial" panose="020B0604020202020204" pitchFamily="34" charset="0"/>
                <a:ea typeface="Calibri" panose="020F0502020204030204" pitchFamily="34" charset="0"/>
                <a:cs typeface="Arial" panose="020B0604020202020204" pitchFamily="34" charset="0"/>
              </a:rPr>
              <a:t> 2020; </a:t>
            </a:r>
            <a:r>
              <a:rPr lang="en-GB" sz="1400" b="1" dirty="0">
                <a:solidFill>
                  <a:srgbClr val="000000"/>
                </a:solidFill>
                <a:latin typeface="Arial" panose="020B0604020202020204" pitchFamily="34" charset="0"/>
                <a:ea typeface="Calibri" panose="020F0502020204030204" pitchFamily="34" charset="0"/>
                <a:cs typeface="Arial" panose="020B0604020202020204" pitchFamily="34" charset="0"/>
              </a:rPr>
              <a:t>370</a:t>
            </a:r>
            <a:r>
              <a:rPr lang="en-GB" sz="1400" dirty="0">
                <a:solidFill>
                  <a:srgbClr val="000000"/>
                </a:solidFill>
                <a:latin typeface="Arial" panose="020B0604020202020204" pitchFamily="34" charset="0"/>
                <a:ea typeface="Calibri" panose="020F0502020204030204" pitchFamily="34" charset="0"/>
                <a:cs typeface="Arial" panose="020B0604020202020204" pitchFamily="34" charset="0"/>
              </a:rPr>
              <a:t>:m3001 </a:t>
            </a:r>
            <a:r>
              <a:rPr lang="en-GB" sz="1400" u="sng" dirty="0">
                <a:latin typeface="Arial" panose="020B060402020202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https://doi.org/10.1136/bmj.m3001</a:t>
            </a:r>
            <a:r>
              <a:rPr lang="en-GB" sz="1400" dirty="0">
                <a:latin typeface="Arial" panose="020B0604020202020204" pitchFamily="34" charset="0"/>
                <a:ea typeface="Calibri" panose="020F0502020204030204" pitchFamily="34" charset="0"/>
                <a:cs typeface="Arial" panose="020B0604020202020204" pitchFamily="34" charset="0"/>
              </a:rPr>
              <a:t> </a:t>
            </a:r>
          </a:p>
          <a:p>
            <a:pPr marL="342900" lvl="0" indent="-342900" algn="just">
              <a:lnSpc>
                <a:spcPct val="107000"/>
              </a:lnSpc>
              <a:buFont typeface="+mj-lt"/>
              <a:buAutoNum type="arabicPeriod"/>
            </a:pPr>
            <a:r>
              <a:rPr lang="en-GB" sz="1400" dirty="0">
                <a:effectLst/>
                <a:latin typeface="Arial" panose="020B0604020202020204" pitchFamily="34" charset="0"/>
                <a:ea typeface="Calibri" panose="020F0502020204030204" pitchFamily="34" charset="0"/>
                <a:cs typeface="Arial" panose="020B0604020202020204" pitchFamily="34" charset="0"/>
              </a:rPr>
              <a:t>NICE guideline. COVID-19 rapid guideline: managing the long-term effects of COVID-19. </a:t>
            </a:r>
            <a:r>
              <a:rPr lang="en-GB" sz="1400" dirty="0">
                <a:effectLst/>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www.nice.org.uk/guidance/ng188</a:t>
            </a:r>
            <a:r>
              <a:rPr lang="en-GB" sz="1400" dirty="0">
                <a:effectLst/>
                <a:latin typeface="Arial" panose="020B0604020202020204" pitchFamily="34" charset="0"/>
                <a:ea typeface="Calibri" panose="020F0502020204030204" pitchFamily="34" charset="0"/>
                <a:cs typeface="Arial" panose="020B0604020202020204" pitchFamily="34" charset="0"/>
              </a:rPr>
              <a:t>.</a:t>
            </a:r>
          </a:p>
          <a:p>
            <a:pPr marL="342900" lvl="0" indent="-342900" algn="just">
              <a:lnSpc>
                <a:spcPct val="107000"/>
              </a:lnSpc>
              <a:buFont typeface="+mj-lt"/>
              <a:buAutoNum type="arabicPeriod"/>
            </a:pPr>
            <a:r>
              <a:rPr lang="en-GB" sz="1400" dirty="0">
                <a:effectLst/>
                <a:latin typeface="Arial" panose="020B0604020202020204" pitchFamily="34" charset="0"/>
                <a:ea typeface="Calibri" panose="020F0502020204030204" pitchFamily="34" charset="0"/>
                <a:cs typeface="Arial" panose="020B0604020202020204" pitchFamily="34" charset="0"/>
              </a:rPr>
              <a:t>ASA and APSF Joint Statement on Elective Surgery and </a:t>
            </a:r>
            <a:r>
              <a:rPr lang="en-GB" sz="1400" dirty="0" err="1">
                <a:effectLst/>
                <a:latin typeface="Arial" panose="020B0604020202020204" pitchFamily="34" charset="0"/>
                <a:ea typeface="Calibri" panose="020F0502020204030204" pitchFamily="34" charset="0"/>
                <a:cs typeface="Arial" panose="020B0604020202020204" pitchFamily="34" charset="0"/>
              </a:rPr>
              <a:t>Anesthesia</a:t>
            </a:r>
            <a:r>
              <a:rPr lang="en-GB" sz="1400" dirty="0">
                <a:effectLst/>
                <a:latin typeface="Arial" panose="020B0604020202020204" pitchFamily="34" charset="0"/>
                <a:ea typeface="Calibri" panose="020F0502020204030204" pitchFamily="34" charset="0"/>
                <a:cs typeface="Arial" panose="020B0604020202020204" pitchFamily="34" charset="0"/>
              </a:rPr>
              <a:t> for Patients after COVID-19 Infection. December 8, 2020. </a:t>
            </a:r>
            <a:r>
              <a:rPr lang="en-GB" sz="1400" u="sng" dirty="0">
                <a:effectLst/>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https://www.asahq.org/about-asa/newsroom/news-releases/2020/12/asa-and-apsf-joint-statement-on-elective-surgery-and-anesthesia-for-patients-after-covid-19-infection</a:t>
            </a:r>
            <a:r>
              <a:rPr lang="en-GB" sz="1400" u="sng" dirty="0">
                <a:effectLst/>
                <a:latin typeface="Arial" panose="020B0604020202020204" pitchFamily="34" charset="0"/>
                <a:ea typeface="Calibri" panose="020F0502020204030204" pitchFamily="34" charset="0"/>
                <a:cs typeface="Arial" panose="020B0604020202020204" pitchFamily="34" charset="0"/>
              </a:rPr>
              <a:t>  </a:t>
            </a:r>
            <a:r>
              <a:rPr lang="en-GB" sz="1400" dirty="0">
                <a:effectLst/>
                <a:latin typeface="Arial" panose="020B0604020202020204" pitchFamily="34" charset="0"/>
                <a:ea typeface="Calibri" panose="020F0502020204030204" pitchFamily="34" charset="0"/>
                <a:cs typeface="Arial" panose="020B0604020202020204" pitchFamily="34" charset="0"/>
              </a:rPr>
              <a:t>29/01/2021).</a:t>
            </a:r>
          </a:p>
          <a:p>
            <a:pPr algn="just">
              <a:lnSpc>
                <a:spcPct val="107000"/>
              </a:lnSpc>
            </a:pPr>
            <a:r>
              <a:rPr lang="en-GB" sz="1400" dirty="0">
                <a:latin typeface="Arial" panose="020B0604020202020204" pitchFamily="34" charset="0"/>
                <a:ea typeface="Calibri" panose="020F0502020204030204" pitchFamily="34" charset="0"/>
                <a:cs typeface="Arial" panose="020B0604020202020204" pitchFamily="34" charset="0"/>
              </a:rPr>
              <a:t>4.   Macfarlane A J R, Harrop-Griffiths W, </a:t>
            </a:r>
            <a:r>
              <a:rPr lang="en-GB" sz="1400" dirty="0" err="1">
                <a:latin typeface="Arial" panose="020B0604020202020204" pitchFamily="34" charset="0"/>
                <a:ea typeface="Calibri" panose="020F0502020204030204" pitchFamily="34" charset="0"/>
                <a:cs typeface="Arial" panose="020B0604020202020204" pitchFamily="34" charset="0"/>
              </a:rPr>
              <a:t>Pawa</a:t>
            </a:r>
            <a:r>
              <a:rPr lang="en-GB" sz="1400" dirty="0">
                <a:latin typeface="Arial" panose="020B0604020202020204" pitchFamily="34" charset="0"/>
                <a:ea typeface="Calibri" panose="020F0502020204030204" pitchFamily="34" charset="0"/>
                <a:cs typeface="Arial" panose="020B0604020202020204" pitchFamily="34" charset="0"/>
              </a:rPr>
              <a:t> A. Regional anaesthesia and COVID-19: first choice at last?. </a:t>
            </a:r>
            <a:r>
              <a:rPr lang="en-GB" sz="1400" i="1" dirty="0">
                <a:latin typeface="Arial" panose="020B0604020202020204" pitchFamily="34" charset="0"/>
                <a:ea typeface="Calibri" panose="020F0502020204030204" pitchFamily="34" charset="0"/>
                <a:cs typeface="Arial" panose="020B0604020202020204" pitchFamily="34" charset="0"/>
              </a:rPr>
              <a:t>BJA </a:t>
            </a:r>
            <a:r>
              <a:rPr lang="en-GB" sz="1400" dirty="0">
                <a:latin typeface="Arial" panose="020B0604020202020204" pitchFamily="34" charset="0"/>
                <a:ea typeface="Calibri" panose="020F0502020204030204" pitchFamily="34" charset="0"/>
                <a:cs typeface="Arial" panose="020B0604020202020204" pitchFamily="34" charset="0"/>
              </a:rPr>
              <a:t>2020; </a:t>
            </a:r>
            <a:r>
              <a:rPr lang="en-GB" sz="1400" b="1" dirty="0">
                <a:latin typeface="Arial" panose="020B0604020202020204" pitchFamily="34" charset="0"/>
                <a:ea typeface="Calibri" panose="020F0502020204030204" pitchFamily="34" charset="0"/>
                <a:cs typeface="Arial" panose="020B0604020202020204" pitchFamily="34" charset="0"/>
              </a:rPr>
              <a:t>125</a:t>
            </a:r>
            <a:r>
              <a:rPr lang="en-GB" sz="1400" dirty="0">
                <a:latin typeface="Arial" panose="020B0604020202020204" pitchFamily="34" charset="0"/>
                <a:ea typeface="Calibri" panose="020F0502020204030204" pitchFamily="34" charset="0"/>
                <a:cs typeface="Arial" panose="020B0604020202020204" pitchFamily="34" charset="0"/>
              </a:rPr>
              <a:t>(30) 243-247.    </a:t>
            </a:r>
            <a:r>
              <a:rPr lang="en-GB" sz="1400" b="0" i="0" strike="noStrike" dirty="0">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https://doi.org/10.1016/j.bja.2020.05.016</a:t>
            </a:r>
            <a:endParaRPr lang="en-GB" sz="1400" b="0" i="0" dirty="0">
              <a:effectLst/>
              <a:latin typeface="Arial" panose="020B0604020202020204" pitchFamily="34" charset="0"/>
              <a:cs typeface="Arial" panose="020B0604020202020204" pitchFamily="34" charset="0"/>
            </a:endParaRPr>
          </a:p>
          <a:p>
            <a:pPr algn="l" fontAlgn="base"/>
            <a:r>
              <a:rPr lang="en-GB" sz="1400" dirty="0">
                <a:latin typeface="Arial" panose="020B0604020202020204" pitchFamily="34" charset="0"/>
                <a:cs typeface="Arial" panose="020B0604020202020204" pitchFamily="34" charset="0"/>
              </a:rPr>
              <a:t>5.</a:t>
            </a:r>
            <a:r>
              <a:rPr lang="en-GB" sz="1400" b="0" dirty="0">
                <a:effectLst/>
                <a:latin typeface="Arial" panose="020B0604020202020204" pitchFamily="34" charset="0"/>
                <a:cs typeface="Arial" panose="020B0604020202020204" pitchFamily="34" charset="0"/>
              </a:rPr>
              <a:t>   Greenhalgh T, Knight M, </a:t>
            </a:r>
            <a:r>
              <a:rPr lang="en-GB" sz="1400" b="0" dirty="0" err="1">
                <a:effectLst/>
                <a:latin typeface="Arial" panose="020B0604020202020204" pitchFamily="34" charset="0"/>
                <a:cs typeface="Arial" panose="020B0604020202020204" pitchFamily="34" charset="0"/>
              </a:rPr>
              <a:t>A’Court</a:t>
            </a:r>
            <a:r>
              <a:rPr lang="en-GB" sz="1400" b="0" dirty="0">
                <a:effectLst/>
                <a:latin typeface="Arial" panose="020B0604020202020204" pitchFamily="34" charset="0"/>
                <a:cs typeface="Arial" panose="020B0604020202020204" pitchFamily="34" charset="0"/>
              </a:rPr>
              <a:t> C, et al. </a:t>
            </a:r>
            <a:r>
              <a:rPr lang="en-GB" sz="1400" dirty="0">
                <a:effectLst/>
                <a:latin typeface="Arial" panose="020B0604020202020204" pitchFamily="34" charset="0"/>
                <a:ea typeface="Calibri" panose="020F0502020204030204" pitchFamily="34" charset="0"/>
                <a:cs typeface="Arial" panose="020B0604020202020204" pitchFamily="34" charset="0"/>
              </a:rPr>
              <a:t>Management of post-acute covid-19 in primary care. </a:t>
            </a:r>
            <a:r>
              <a:rPr lang="en-GB" sz="1400" i="1" dirty="0">
                <a:effectLst/>
                <a:latin typeface="Arial" panose="020B0604020202020204" pitchFamily="34" charset="0"/>
                <a:ea typeface="Calibri" panose="020F0502020204030204" pitchFamily="34" charset="0"/>
                <a:cs typeface="Arial" panose="020B0604020202020204" pitchFamily="34" charset="0"/>
              </a:rPr>
              <a:t>BMJ</a:t>
            </a:r>
            <a:r>
              <a:rPr lang="en-GB" sz="1400" dirty="0">
                <a:effectLst/>
                <a:latin typeface="Arial" panose="020B0604020202020204" pitchFamily="34" charset="0"/>
                <a:ea typeface="Calibri" panose="020F0502020204030204" pitchFamily="34" charset="0"/>
                <a:cs typeface="Arial" panose="020B0604020202020204" pitchFamily="34" charset="0"/>
              </a:rPr>
              <a:t> 2020; </a:t>
            </a:r>
            <a:r>
              <a:rPr lang="en-GB"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2020;</a:t>
            </a:r>
            <a:r>
              <a:rPr lang="en-GB" sz="1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370</a:t>
            </a:r>
            <a:r>
              <a:rPr lang="en-GB"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:m3026</a:t>
            </a:r>
            <a:r>
              <a:rPr lang="en-GB" sz="1400" dirty="0">
                <a:solidFill>
                  <a:srgbClr val="000000"/>
                </a:solidFill>
                <a:latin typeface="Arial" panose="020B0604020202020204" pitchFamily="34" charset="0"/>
                <a:ea typeface="Calibri" panose="020F0502020204030204" pitchFamily="34" charset="0"/>
                <a:cs typeface="Arial" panose="020B0604020202020204" pitchFamily="34" charset="0"/>
              </a:rPr>
              <a:t> </a:t>
            </a:r>
          </a:p>
          <a:p>
            <a:pPr algn="l" fontAlgn="base"/>
            <a:r>
              <a:rPr lang="en-GB"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GB" sz="14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doi</a:t>
            </a:r>
            <a:r>
              <a:rPr lang="en-GB"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GB" sz="1400" u="sng" dirty="0">
                <a:effectLst/>
                <a:latin typeface="Arial" panose="020B0604020202020204" pitchFamily="34"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https://doi.org/10.1136/bmj.m3026</a:t>
            </a:r>
            <a:r>
              <a:rPr lang="en-GB" sz="1400" dirty="0">
                <a:effectLst/>
                <a:latin typeface="Arial" panose="020B0604020202020204" pitchFamily="34" charset="0"/>
                <a:ea typeface="Calibri" panose="020F0502020204030204" pitchFamily="34" charset="0"/>
                <a:cs typeface="Arial" panose="020B0604020202020204" pitchFamily="34" charset="0"/>
              </a:rPr>
              <a:t> </a:t>
            </a:r>
          </a:p>
          <a:p>
            <a:pPr algn="l" fontAlgn="base"/>
            <a:r>
              <a:rPr lang="en-GB" sz="1400" dirty="0">
                <a:solidFill>
                  <a:srgbClr val="000000"/>
                </a:solidFill>
                <a:latin typeface="Arial" panose="020B0604020202020204" pitchFamily="34" charset="0"/>
                <a:ea typeface="Calibri" panose="020F0502020204030204" pitchFamily="34" charset="0"/>
                <a:cs typeface="Arial" panose="020B0604020202020204" pitchFamily="34" charset="0"/>
              </a:rPr>
              <a:t> 6.   </a:t>
            </a:r>
            <a:r>
              <a:rPr lang="en-GB" sz="1400" dirty="0" err="1">
                <a:solidFill>
                  <a:srgbClr val="000000"/>
                </a:solidFill>
                <a:latin typeface="Arial" panose="020B0604020202020204" pitchFamily="34" charset="0"/>
                <a:ea typeface="Calibri" panose="020F0502020204030204" pitchFamily="34" charset="0"/>
                <a:cs typeface="Arial" panose="020B0604020202020204" pitchFamily="34" charset="0"/>
              </a:rPr>
              <a:t>Imazio</a:t>
            </a:r>
            <a:r>
              <a:rPr lang="en-GB" sz="1400" dirty="0">
                <a:solidFill>
                  <a:srgbClr val="000000"/>
                </a:solidFill>
                <a:latin typeface="Arial" panose="020B0604020202020204" pitchFamily="34" charset="0"/>
                <a:ea typeface="Calibri" panose="020F0502020204030204" pitchFamily="34" charset="0"/>
                <a:cs typeface="Arial" panose="020B0604020202020204" pitchFamily="34" charset="0"/>
              </a:rPr>
              <a:t> M. </a:t>
            </a:r>
            <a:r>
              <a:rPr lang="en-GB" sz="1400" dirty="0">
                <a:effectLst/>
                <a:latin typeface="Arial" panose="020B0604020202020204" pitchFamily="34" charset="0"/>
                <a:ea typeface="Calibri" panose="020F0502020204030204" pitchFamily="34" charset="0"/>
                <a:cs typeface="Arial" panose="020B0604020202020204" pitchFamily="34" charset="0"/>
              </a:rPr>
              <a:t>COVID-19 as a Possible Cause of Myocarditis and Pericarditis. </a:t>
            </a:r>
            <a:r>
              <a:rPr lang="en-GB" sz="1400" i="1" dirty="0">
                <a:effectLst/>
                <a:latin typeface="Arial" panose="020B0604020202020204" pitchFamily="34" charset="0"/>
                <a:ea typeface="Calibri" panose="020F0502020204030204" pitchFamily="34" charset="0"/>
                <a:cs typeface="Arial" panose="020B0604020202020204" pitchFamily="34" charset="0"/>
              </a:rPr>
              <a:t>Expert Analysis </a:t>
            </a:r>
            <a:r>
              <a:rPr lang="en-GB" sz="1400" u="sng" dirty="0">
                <a:effectLst/>
                <a:latin typeface="Arial" panose="020B0604020202020204" pitchFamily="34" charset="0"/>
                <a:ea typeface="Calibri" panose="020F050202020403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Aging Clin Exp Res</a:t>
            </a:r>
            <a:r>
              <a:rPr lang="en-GB" sz="14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a:t>
            </a:r>
            <a:r>
              <a:rPr lang="en-GB" sz="1400" dirty="0">
                <a:effectLst/>
                <a:latin typeface="Arial" panose="020B0604020202020204" pitchFamily="34" charset="0"/>
                <a:ea typeface="Calibri" panose="020F0502020204030204" pitchFamily="34" charset="0"/>
                <a:cs typeface="Arial" panose="020B0604020202020204" pitchFamily="34" charset="0"/>
              </a:rPr>
              <a:t> 2020 Jun 11:                                                  1-8.doi: </a:t>
            </a:r>
            <a:r>
              <a:rPr lang="en-GB" sz="1400" u="sng" dirty="0">
                <a:effectLst/>
                <a:latin typeface="Arial" panose="020B0604020202020204" pitchFamily="34" charset="0"/>
                <a:ea typeface="Calibri" panose="020F050202020403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10.1007/s40520-020-01616-x</a:t>
            </a:r>
            <a:r>
              <a:rPr lang="en-GB" sz="1400" dirty="0">
                <a:effectLst/>
                <a:latin typeface="Arial" panose="020B0604020202020204" pitchFamily="34" charset="0"/>
                <a:ea typeface="Calibri" panose="020F0502020204030204" pitchFamily="34" charset="0"/>
                <a:cs typeface="Arial" panose="020B0604020202020204" pitchFamily="34" charset="0"/>
              </a:rPr>
              <a:t> </a:t>
            </a:r>
          </a:p>
          <a:p>
            <a:pPr algn="l" fontAlgn="base"/>
            <a:r>
              <a:rPr lang="en-GB" sz="1400" dirty="0">
                <a:latin typeface="Arial" panose="020B0604020202020204" pitchFamily="34" charset="0"/>
                <a:ea typeface="Calibri" panose="020F0502020204030204" pitchFamily="34" charset="0"/>
                <a:cs typeface="Arial" panose="020B0604020202020204" pitchFamily="34" charset="0"/>
              </a:rPr>
              <a:t> 7.   </a:t>
            </a:r>
            <a:r>
              <a:rPr lang="en-GB" sz="1400" dirty="0" err="1">
                <a:effectLst/>
                <a:latin typeface="Arial" panose="020B0604020202020204" pitchFamily="34" charset="0"/>
                <a:ea typeface="Calibri" panose="020F050202020403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Fumagalli</a:t>
            </a:r>
            <a:r>
              <a:rPr lang="en-GB" sz="1400" dirty="0">
                <a:effectLst/>
                <a:latin typeface="Arial" panose="020B0604020202020204" pitchFamily="34" charset="0"/>
                <a:ea typeface="Calibri" panose="020F0502020204030204" pitchFamily="34" charset="0"/>
                <a:cs typeface="Arial" panose="020B0604020202020204" pitchFamily="34" charset="0"/>
              </a:rPr>
              <a:t> A,</a:t>
            </a:r>
            <a:r>
              <a:rPr lang="en-GB" sz="1400"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10">
                  <a:extLst>
                    <a:ext uri="{A12FA001-AC4F-418D-AE19-62706E023703}">
                      <ahyp:hlinkClr xmlns:ahyp="http://schemas.microsoft.com/office/drawing/2018/hyperlinkcolor" val="tx"/>
                    </a:ext>
                  </a:extLst>
                </a:hlinkClick>
              </a:rPr>
              <a:t> </a:t>
            </a:r>
            <a:r>
              <a:rPr lang="en-GB" sz="1400" dirty="0" err="1">
                <a:effectLst/>
                <a:latin typeface="Arial" panose="020B0604020202020204" pitchFamily="34" charset="0"/>
                <a:ea typeface="Calibri" panose="020F0502020204030204" pitchFamily="34" charset="0"/>
                <a:cs typeface="Arial" panose="020B0604020202020204" pitchFamily="34" charset="0"/>
                <a:hlinkClick r:id="rId10">
                  <a:extLst>
                    <a:ext uri="{A12FA001-AC4F-418D-AE19-62706E023703}">
                      <ahyp:hlinkClr xmlns:ahyp="http://schemas.microsoft.com/office/drawing/2018/hyperlinkcolor" val="tx"/>
                    </a:ext>
                  </a:extLst>
                </a:hlinkClick>
              </a:rPr>
              <a:t>Misuraca</a:t>
            </a:r>
            <a:r>
              <a:rPr lang="en-GB" sz="1400" dirty="0">
                <a:effectLst/>
                <a:latin typeface="Arial" panose="020B0604020202020204" pitchFamily="34" charset="0"/>
                <a:ea typeface="Calibri" panose="020F0502020204030204" pitchFamily="34" charset="0"/>
                <a:cs typeface="Arial" panose="020B0604020202020204" pitchFamily="34" charset="0"/>
              </a:rPr>
              <a:t> C,</a:t>
            </a:r>
            <a:r>
              <a:rPr lang="en-GB" sz="1400" dirty="0">
                <a:effectLst/>
                <a:latin typeface="Arial" panose="020B0604020202020204" pitchFamily="34" charset="0"/>
                <a:ea typeface="Calibri" panose="020F0502020204030204" pitchFamily="34" charset="0"/>
                <a:cs typeface="Arial" panose="020B0604020202020204" pitchFamily="34" charset="0"/>
                <a:hlinkClick r:id="rId11">
                  <a:extLst>
                    <a:ext uri="{A12FA001-AC4F-418D-AE19-62706E023703}">
                      <ahyp:hlinkClr xmlns:ahyp="http://schemas.microsoft.com/office/drawing/2018/hyperlinkcolor" val="tx"/>
                    </a:ext>
                  </a:extLst>
                </a:hlinkClick>
              </a:rPr>
              <a:t> Bianchi</a:t>
            </a:r>
            <a:r>
              <a:rPr lang="en-GB" sz="1400" dirty="0">
                <a:effectLst/>
                <a:latin typeface="Arial" panose="020B0604020202020204" pitchFamily="34" charset="0"/>
                <a:ea typeface="Calibri" panose="020F0502020204030204" pitchFamily="34" charset="0"/>
                <a:cs typeface="Arial" panose="020B0604020202020204" pitchFamily="34" charset="0"/>
              </a:rPr>
              <a:t> A, et al. Pulmonary function in patients surviving to COVID-19 pneumonia. </a:t>
            </a:r>
            <a:r>
              <a:rPr lang="en-GB" sz="1400" i="1" dirty="0">
                <a:effectLst/>
                <a:latin typeface="Arial" panose="020B0604020202020204" pitchFamily="34" charset="0"/>
                <a:ea typeface="Calibri" panose="020F0502020204030204" pitchFamily="34" charset="0"/>
                <a:cs typeface="Arial" panose="020B0604020202020204" pitchFamily="34" charset="0"/>
              </a:rPr>
              <a:t>Infection </a:t>
            </a:r>
            <a:r>
              <a:rPr lang="en-GB" sz="1400" dirty="0">
                <a:effectLst/>
                <a:latin typeface="Arial" panose="020B0604020202020204" pitchFamily="34" charset="0"/>
                <a:ea typeface="Calibri" panose="020F0502020204030204" pitchFamily="34" charset="0"/>
                <a:cs typeface="Arial" panose="020B0604020202020204" pitchFamily="34" charset="0"/>
              </a:rPr>
              <a:t>2021;   49(1)</a:t>
            </a:r>
            <a:r>
              <a:rPr lang="en-GB" sz="1400" i="1" dirty="0">
                <a:effectLst/>
                <a:latin typeface="Arial" panose="020B0604020202020204" pitchFamily="34" charset="0"/>
                <a:ea typeface="Calibri" panose="020F0502020204030204" pitchFamily="34" charset="0"/>
                <a:cs typeface="Arial" panose="020B0604020202020204" pitchFamily="34" charset="0"/>
              </a:rPr>
              <a:t> </a:t>
            </a:r>
            <a:r>
              <a:rPr lang="en-GB" sz="1400" b="1" dirty="0">
                <a:effectLst/>
                <a:latin typeface="Arial" panose="020B0604020202020204" pitchFamily="34" charset="0"/>
                <a:ea typeface="Calibri" panose="020F0502020204030204" pitchFamily="34" charset="0"/>
                <a:cs typeface="Arial" panose="020B0604020202020204" pitchFamily="34" charset="0"/>
              </a:rPr>
              <a:t> </a:t>
            </a:r>
            <a:r>
              <a:rPr lang="en-GB" sz="1400" dirty="0">
                <a:effectLst/>
                <a:latin typeface="Arial" panose="020B0604020202020204" pitchFamily="34" charset="0"/>
                <a:ea typeface="Calibri" panose="020F0502020204030204" pitchFamily="34" charset="0"/>
                <a:cs typeface="Arial" panose="020B0604020202020204" pitchFamily="34" charset="0"/>
              </a:rPr>
              <a:t>153–157.</a:t>
            </a:r>
          </a:p>
          <a:p>
            <a:r>
              <a:rPr lang="en-GB" sz="1800" dirty="0">
                <a:effectLst/>
                <a:latin typeface="Calibri" panose="020F0502020204030204" pitchFamily="34" charset="0"/>
                <a:ea typeface="Calibri" panose="020F0502020204030204" pitchFamily="34" charset="0"/>
                <a:cs typeface="Arial" panose="020B0604020202020204" pitchFamily="34" charset="0"/>
              </a:rPr>
              <a:t> </a:t>
            </a:r>
          </a:p>
          <a:p>
            <a:pPr lvl="0" algn="just">
              <a:lnSpc>
                <a:spcPct val="107000"/>
              </a:lnSpc>
            </a:pPr>
            <a:endParaRPr lang="en-GB" sz="2400" dirty="0">
              <a:effectLst/>
              <a:latin typeface="Arial" panose="020B0604020202020204" pitchFamily="34" charset="0"/>
              <a:ea typeface="Calibri" panose="020F0502020204030204" pitchFamily="34" charset="0"/>
              <a:cs typeface="Arial" panose="020B0604020202020204" pitchFamily="34" charset="0"/>
            </a:endParaRPr>
          </a:p>
          <a:p>
            <a:endParaRPr lang="en-GB" dirty="0"/>
          </a:p>
        </p:txBody>
      </p:sp>
      <p:sp>
        <p:nvSpPr>
          <p:cNvPr id="4" name="Rectangle 1">
            <a:extLst>
              <a:ext uri="{FF2B5EF4-FFF2-40B4-BE49-F238E27FC236}">
                <a16:creationId xmlns:a16="http://schemas.microsoft.com/office/drawing/2014/main" id="{F5EC0544-EA0E-4DD3-BD56-4F5AA2AF27C2}"/>
              </a:ext>
            </a:extLst>
          </p:cNvPr>
          <p:cNvSpPr>
            <a:spLocks noChangeArrowheads="1"/>
          </p:cNvSpPr>
          <p:nvPr/>
        </p:nvSpPr>
        <p:spPr bwMode="auto">
          <a:xfrm>
            <a:off x="0" y="-176971"/>
            <a:ext cx="38472" cy="35394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5B616B"/>
              </a:solidFill>
              <a:effectLst/>
              <a:latin typeface="BlinkMacSystemFont"/>
            </a:endParaRPr>
          </a:p>
          <a:p>
            <a:pPr marL="0" marR="0" lvl="0" indent="0" algn="l" defTabSz="914400" rtl="0" eaLnBrk="0" fontAlgn="base" latinLnBrk="0" hangingPunct="0">
              <a:lnSpc>
                <a:spcPct val="100000"/>
              </a:lnSpc>
              <a:spcBef>
                <a:spcPct val="0"/>
              </a:spcBef>
              <a:spcAft>
                <a:spcPct val="0"/>
              </a:spcAft>
              <a:buClrTx/>
              <a:buSzTx/>
              <a:tabLst/>
            </a:pPr>
            <a:r>
              <a:rPr kumimoji="0" lang="en-US" altLang="en-US" sz="11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650464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1922</TotalTime>
  <Words>719</Words>
  <Application>Microsoft Office PowerPoint</Application>
  <PresentationFormat>Widescreen</PresentationFormat>
  <Paragraphs>65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BlinkMacSystemFont</vt:lpstr>
      <vt:lpstr>Calibri</vt:lpstr>
      <vt:lpstr>Calibri Light</vt:lpstr>
      <vt:lpstr>Office Theme</vt:lpstr>
      <vt:lpstr>Preoperative assessment pathway for elective non cardiac surgery in patients with history of a positive SARS CoV-19 swab. Dr. Feby Korandiarkunnel Paul, Dr. Binu Ravindran.  Dartford and Gravesham NHS Trust, Kent, UK.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feby korandiarkunnel paul</dc:creator>
  <cp:lastModifiedBy>feby korandiarkunnel paul</cp:lastModifiedBy>
  <cp:revision>56</cp:revision>
  <dcterms:created xsi:type="dcterms:W3CDTF">2021-04-22T05:52:22Z</dcterms:created>
  <dcterms:modified xsi:type="dcterms:W3CDTF">2021-04-23T13:55:57Z</dcterms:modified>
</cp:coreProperties>
</file>